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56" r:id="rId4"/>
    <p:sldId id="257" r:id="rId5"/>
    <p:sldId id="261" r:id="rId6"/>
    <p:sldId id="262" r:id="rId7"/>
    <p:sldId id="258" r:id="rId8"/>
    <p:sldId id="263" r:id="rId9"/>
    <p:sldId id="264" r:id="rId10"/>
    <p:sldId id="265"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420"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1" name="Date Placeholder 3"/>
          <p:cNvSpPr>
            <a:spLocks noGrp="1"/>
          </p:cNvSpPr>
          <p:nvPr>
            <p:ph type="dt" sz="half" idx="10"/>
          </p:nvPr>
        </p:nvSpPr>
        <p:spPr/>
        <p:txBody>
          <a:bodyPr/>
          <a:lstStyle>
            <a:lvl1pPr>
              <a:defRPr/>
            </a:lvl1pPr>
          </a:lstStyle>
          <a:p>
            <a:pPr>
              <a:defRPr/>
            </a:pPr>
            <a:fld id="{B8F622D1-FFC7-4482-B05E-6003211BABBF}" type="datetimeFigureOut">
              <a:rPr lang="en-US"/>
              <a:pPr>
                <a:defRPr/>
              </a:pPr>
              <a:t>9/23/2013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D891CE36-3808-4407-9CC6-BC6E76A7BF4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AFCBAF-0F3A-4A3E-9D7A-DF4EA826E874}" type="datetimeFigureOut">
              <a:rPr lang="en-US"/>
              <a:pPr>
                <a:defRPr/>
              </a:pPr>
              <a:t>9/23/2013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F51C0F-54C3-4144-B9F1-3CAA450AF3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9"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p:txBody>
          <a:bodyPr/>
          <a:lstStyle>
            <a:lvl1pPr>
              <a:defRPr/>
            </a:lvl1pPr>
          </a:lstStyle>
          <a:p>
            <a:pPr>
              <a:defRPr/>
            </a:pPr>
            <a:fld id="{B16300D4-9B61-4590-AB58-7723D381A160}" type="datetimeFigureOut">
              <a:rPr lang="en-US"/>
              <a:pPr>
                <a:defRPr/>
              </a:pPr>
              <a:t>9/23/2013</a:t>
            </a:fld>
            <a:endParaRPr lang="en-US"/>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p:txBody>
          <a:bodyPr/>
          <a:lstStyle>
            <a:lvl1pPr>
              <a:defRPr/>
            </a:lvl1pPr>
          </a:lstStyle>
          <a:p>
            <a:pPr>
              <a:defRPr/>
            </a:pPr>
            <a:fld id="{E2FC11AD-D00B-4193-93D1-B0BC1D2A63D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fld id="{C98BC302-FC27-496C-899B-496D133B187A}" type="datetimeFigureOut">
              <a:rPr lang="en-US"/>
              <a:pPr>
                <a:defRPr/>
              </a:pPr>
              <a:t>9/23/2013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EA250-6595-4F9E-95CA-25D3B69A85F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a:spLocks/>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18"/>
          <p:cNvSpPr>
            <a:spLocks/>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7" name="Freeform 22"/>
          <p:cNvSpPr>
            <a:spLocks/>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8" name="Freeform 26"/>
          <p:cNvSpPr>
            <a:spLocks/>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9" name="Freeform 10"/>
          <p:cNvSpPr>
            <a:spLocks/>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defRPr/>
            </a:lvl1pPr>
          </a:lstStyle>
          <a:p>
            <a:pPr>
              <a:defRPr/>
            </a:pPr>
            <a:fld id="{49CBBD8A-47D7-4891-8E97-5F0E502FEE80}" type="datetimeFigureOut">
              <a:rPr lang="en-US"/>
              <a:pPr>
                <a:defRPr/>
              </a:pPr>
              <a:t>9/23/2013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46290537-DFC2-4C91-8BA9-3732668660E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5"/>
          </p:nvPr>
        </p:nvSpPr>
        <p:spPr/>
        <p:txBody>
          <a:bodyPr/>
          <a:lstStyle>
            <a:lvl1pPr>
              <a:defRPr/>
            </a:lvl1pPr>
          </a:lstStyle>
          <a:p>
            <a:pPr>
              <a:defRPr/>
            </a:pPr>
            <a:fld id="{E91F3CC8-5368-418C-BAC7-DBF07FA5A50C}" type="datetimeFigureOut">
              <a:rPr lang="en-US"/>
              <a:pPr>
                <a:defRPr/>
              </a:pPr>
              <a:t>9/23/2013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0DB1BFC-979E-4C56-A58B-0835BB7B458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33FFA6D2-473D-480A-B430-68A43C3FA749}" type="datetimeFigureOut">
              <a:rPr lang="en-US"/>
              <a:pPr>
                <a:defRPr/>
              </a:pPr>
              <a:t>9/23/2013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3714AB-607E-460D-A14A-4A6327F0171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DD904BA-7B7F-4D5E-9117-27ABC128480D}" type="datetimeFigureOut">
              <a:rPr lang="en-US"/>
              <a:pPr>
                <a:defRPr/>
              </a:pPr>
              <a:t>9/23/2013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D05EC5-31F6-4AE5-B530-6C55726011D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5"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6"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7"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8"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9" name="Date Placeholder 1"/>
          <p:cNvSpPr>
            <a:spLocks noGrp="1"/>
          </p:cNvSpPr>
          <p:nvPr>
            <p:ph type="dt" sz="half" idx="10"/>
          </p:nvPr>
        </p:nvSpPr>
        <p:spPr/>
        <p:txBody>
          <a:bodyPr/>
          <a:lstStyle>
            <a:lvl1pPr>
              <a:defRPr/>
            </a:lvl1pPr>
          </a:lstStyle>
          <a:p>
            <a:pPr>
              <a:defRPr/>
            </a:pPr>
            <a:fld id="{254452E2-1547-4485-B195-54E23F257BFE}" type="datetimeFigureOut">
              <a:rPr lang="en-US"/>
              <a:pPr>
                <a:defRPr/>
              </a:pPr>
              <a:t>9/23/2013</a:t>
            </a:fld>
            <a:endParaRPr lang="en-US"/>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p:txBody>
          <a:bodyPr/>
          <a:lstStyle>
            <a:lvl1pPr>
              <a:defRPr/>
            </a:lvl1pPr>
          </a:lstStyle>
          <a:p>
            <a:pPr>
              <a:defRPr/>
            </a:pPr>
            <a:fld id="{B350DB5E-452A-47E6-AA34-23A5D5CE2C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4"/>
          <p:cNvSpPr>
            <a:spLocks noGrp="1"/>
          </p:cNvSpPr>
          <p:nvPr>
            <p:ph type="dt" sz="half" idx="10"/>
          </p:nvPr>
        </p:nvSpPr>
        <p:spPr/>
        <p:txBody>
          <a:bodyPr/>
          <a:lstStyle>
            <a:lvl1pPr>
              <a:defRPr/>
            </a:lvl1pPr>
          </a:lstStyle>
          <a:p>
            <a:pPr>
              <a:defRPr/>
            </a:pPr>
            <a:fld id="{4F2EBE7F-868C-4B9D-A9A5-0546F8D14A88}" type="datetimeFigureOut">
              <a:rPr lang="en-US"/>
              <a:pPr>
                <a:defRPr/>
              </a:pPr>
              <a:t>9/23/2013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FA94AA7F-7483-4133-8C1C-9F8CA3C46C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8" name="Freeform 18"/>
            <p:cNvSpPr>
              <a:spLocks/>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9" name="Freeform 22"/>
            <p:cNvSpPr>
              <a:spLocks/>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10" name="Freeform 26"/>
            <p:cNvSpPr>
              <a:spLocks/>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11"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12" name="Date Placeholder 4"/>
          <p:cNvSpPr>
            <a:spLocks noGrp="1"/>
          </p:cNvSpPr>
          <p:nvPr>
            <p:ph type="dt" sz="half" idx="10"/>
          </p:nvPr>
        </p:nvSpPr>
        <p:spPr/>
        <p:txBody>
          <a:bodyPr/>
          <a:lstStyle>
            <a:lvl1pPr>
              <a:defRPr/>
            </a:lvl1pPr>
          </a:lstStyle>
          <a:p>
            <a:pPr>
              <a:defRPr/>
            </a:pPr>
            <a:fld id="{4A20805D-ED4A-4F48-8CA8-47AB73478A0A}" type="datetimeFigureOut">
              <a:rPr lang="en-US"/>
              <a:pPr>
                <a:defRPr/>
              </a:pPr>
              <a:t>9/23/2013</a:t>
            </a:fld>
            <a:endParaRPr lang="en-US"/>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p:txBody>
          <a:bodyPr/>
          <a:lstStyle>
            <a:lvl1pPr>
              <a:defRPr/>
            </a:lvl1pPr>
          </a:lstStyle>
          <a:p>
            <a:pPr>
              <a:defRPr/>
            </a:pPr>
            <a:fld id="{BB8E4AB3-180F-40AE-A51E-13FC1EBA72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a:spLocks/>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8" name="Freeform 18"/>
            <p:cNvSpPr>
              <a:spLocks/>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a:lstStyle/>
            <a:p>
              <a:pPr fontAlgn="auto">
                <a:spcBef>
                  <a:spcPts val="0"/>
                </a:spcBef>
                <a:spcAft>
                  <a:spcPts val="0"/>
                </a:spcAft>
                <a:defRPr/>
              </a:pPr>
              <a:endParaRPr lang="en-US">
                <a:latin typeface="+mn-lt"/>
                <a:cs typeface="+mn-cs"/>
              </a:endParaRPr>
            </a:p>
          </p:txBody>
        </p:sp>
        <p:sp>
          <p:nvSpPr>
            <p:cNvPr id="19" name="Freeform 22"/>
            <p:cNvSpPr>
              <a:spLocks/>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p:nvSpPr>
            <p:cNvPr id="20" name="Freeform 26"/>
            <p:cNvSpPr>
              <a:spLocks/>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pPr fontAlgn="auto">
                <a:spcBef>
                  <a:spcPts val="0"/>
                </a:spcBef>
                <a:spcAft>
                  <a:spcPts val="0"/>
                </a:spcAft>
                <a:defRPr/>
              </a:pPr>
              <a:endParaRPr lang="en-US">
                <a:latin typeface="+mn-lt"/>
                <a:cs typeface="+mn-cs"/>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a:lstStyle/>
            <a:p>
              <a:pPr fontAlgn="auto">
                <a:spcBef>
                  <a:spcPts val="0"/>
                </a:spcBef>
                <a:spcAft>
                  <a:spcPts val="0"/>
                </a:spcAft>
                <a:defRPr/>
              </a:pPr>
              <a:endParaRPr lang="en-US">
                <a:latin typeface="+mn-lt"/>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cs typeface="+mn-cs"/>
              </a:defRPr>
            </a:lvl1pPr>
          </a:lstStyle>
          <a:p>
            <a:pPr>
              <a:defRPr/>
            </a:pPr>
            <a:fld id="{64F05D1B-A370-4123-9825-13E9D9CAA3BC}" type="datetimeFigureOut">
              <a:rPr lang="en-US"/>
              <a:pPr>
                <a:defRPr/>
              </a:pPr>
              <a:t>9/23/2013</a:t>
            </a:fld>
            <a:endParaRPr 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cs typeface="+mn-cs"/>
              </a:defRPr>
            </a:lvl1pPr>
          </a:lstStyle>
          <a:p>
            <a:pPr>
              <a:defRPr/>
            </a:pPr>
            <a:fld id="{4FEBF490-942A-4D53-A185-EB40BAD37FB0}" type="slidenum">
              <a:rPr lang="en-US"/>
              <a:pPr>
                <a:defRPr/>
              </a:pPr>
              <a:t>‹#›</a:t>
            </a:fld>
            <a:endParaRPr 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txStyles>
    <p:titleStyle>
      <a:lvl1pPr algn="ctr" rtl="0" fontAlgn="base">
        <a:spcBef>
          <a:spcPct val="0"/>
        </a:spcBef>
        <a:spcAft>
          <a:spcPct val="0"/>
        </a:spcAft>
        <a:defRPr sz="4400" kern="1200">
          <a:solidFill>
            <a:srgbClr val="FFFFFF"/>
          </a:solidFill>
          <a:latin typeface="+mj-lt"/>
          <a:ea typeface="+mj-ea"/>
          <a:cs typeface="+mj-cs"/>
        </a:defRPr>
      </a:lvl1pPr>
      <a:lvl2pPr algn="ctr" rtl="0" fontAlgn="base">
        <a:spcBef>
          <a:spcPct val="0"/>
        </a:spcBef>
        <a:spcAft>
          <a:spcPct val="0"/>
        </a:spcAft>
        <a:defRPr sz="4400">
          <a:solidFill>
            <a:srgbClr val="FFFFFF"/>
          </a:solidFill>
          <a:latin typeface="Candara" pitchFamily="34" charset="0"/>
        </a:defRPr>
      </a:lvl2pPr>
      <a:lvl3pPr algn="ctr" rtl="0" fontAlgn="base">
        <a:spcBef>
          <a:spcPct val="0"/>
        </a:spcBef>
        <a:spcAft>
          <a:spcPct val="0"/>
        </a:spcAft>
        <a:defRPr sz="4400">
          <a:solidFill>
            <a:srgbClr val="FFFFFF"/>
          </a:solidFill>
          <a:latin typeface="Candara" pitchFamily="34" charset="0"/>
        </a:defRPr>
      </a:lvl3pPr>
      <a:lvl4pPr algn="ctr" rtl="0" fontAlgn="base">
        <a:spcBef>
          <a:spcPct val="0"/>
        </a:spcBef>
        <a:spcAft>
          <a:spcPct val="0"/>
        </a:spcAft>
        <a:defRPr sz="4400">
          <a:solidFill>
            <a:srgbClr val="FFFFFF"/>
          </a:solidFill>
          <a:latin typeface="Candara" pitchFamily="34" charset="0"/>
        </a:defRPr>
      </a:lvl4pPr>
      <a:lvl5pPr algn="ctr" rtl="0" fontAlgn="base">
        <a:spcBef>
          <a:spcPct val="0"/>
        </a:spcBef>
        <a:spcAft>
          <a:spcPct val="0"/>
        </a:spcAft>
        <a:defRPr sz="4400">
          <a:solidFill>
            <a:srgbClr val="FFFFFF"/>
          </a:solidFill>
          <a:latin typeface="Candara"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fontAlgn="base">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fontAlgn="base">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fontAlgn="base">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3" name="Content Placeholder 3"/>
          <p:cNvPicPr>
            <a:picLocks noGrp="1" noChangeAspect="1"/>
          </p:cNvPicPr>
          <p:nvPr>
            <p:ph idx="1"/>
          </p:nvPr>
        </p:nvPicPr>
        <p:blipFill>
          <a:blip r:embed="rId2"/>
          <a:srcRect/>
          <a:stretch>
            <a:fillRect/>
          </a:stretch>
        </p:blipFill>
        <p:spPr>
          <a:xfrm>
            <a:off x="533400" y="533400"/>
            <a:ext cx="8077200" cy="56007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t>Directions </a:t>
            </a:r>
            <a:r>
              <a:rPr lang="en-US" sz="2800" smtClean="0"/>
              <a:t>(Printed Out)</a:t>
            </a:r>
          </a:p>
        </p:txBody>
      </p:sp>
      <p:sp>
        <p:nvSpPr>
          <p:cNvPr id="3" name="Rectangle 2"/>
          <p:cNvSpPr/>
          <p:nvPr/>
        </p:nvSpPr>
        <p:spPr>
          <a:xfrm>
            <a:off x="990600" y="1981200"/>
            <a:ext cx="7086600" cy="4524375"/>
          </a:xfrm>
          <a:prstGeom prst="rect">
            <a:avLst/>
          </a:prstGeom>
        </p:spPr>
        <p:txBody>
          <a:bodyPr>
            <a:spAutoFit/>
          </a:bodyPr>
          <a:lstStyle/>
          <a:p>
            <a:pPr fontAlgn="auto">
              <a:spcBef>
                <a:spcPts val="0"/>
              </a:spcBef>
              <a:spcAft>
                <a:spcPts val="0"/>
              </a:spcAft>
              <a:defRPr/>
            </a:pPr>
            <a:r>
              <a:rPr lang="en-US" dirty="0">
                <a:latin typeface="+mn-lt"/>
                <a:cs typeface="+mn-cs"/>
              </a:rPr>
              <a:t> </a:t>
            </a:r>
          </a:p>
          <a:p>
            <a:pPr marL="342900" indent="-342900" fontAlgn="auto">
              <a:spcBef>
                <a:spcPts val="0"/>
              </a:spcBef>
              <a:spcAft>
                <a:spcPts val="0"/>
              </a:spcAft>
              <a:buFont typeface="+mj-lt"/>
              <a:buAutoNum type="arabicPeriod"/>
              <a:defRPr/>
            </a:pPr>
            <a:r>
              <a:rPr lang="en-US" dirty="0">
                <a:solidFill>
                  <a:srgbClr val="0070C0"/>
                </a:solidFill>
                <a:latin typeface="+mn-lt"/>
                <a:cs typeface="+mn-cs"/>
              </a:rPr>
              <a:t>As you read through your passage circle or list the strongest words in the passage. Strike through any repetitive or unnecessary words.</a:t>
            </a:r>
          </a:p>
          <a:p>
            <a:pPr marL="342900" indent="-342900" fontAlgn="auto">
              <a:spcBef>
                <a:spcPts val="0"/>
              </a:spcBef>
              <a:spcAft>
                <a:spcPts val="0"/>
              </a:spcAft>
              <a:buFont typeface="+mj-lt"/>
              <a:buAutoNum type="arabicPeriod"/>
              <a:defRPr/>
            </a:pPr>
            <a:endParaRPr lang="en-US" dirty="0">
              <a:solidFill>
                <a:srgbClr val="0070C0"/>
              </a:solidFill>
              <a:latin typeface="+mn-lt"/>
              <a:cs typeface="+mn-cs"/>
            </a:endParaRPr>
          </a:p>
          <a:p>
            <a:pPr marL="342900" indent="-342900" fontAlgn="auto">
              <a:spcBef>
                <a:spcPts val="0"/>
              </a:spcBef>
              <a:spcAft>
                <a:spcPts val="0"/>
              </a:spcAft>
              <a:buFont typeface="+mj-lt"/>
              <a:buAutoNum type="arabicPeriod"/>
              <a:defRPr/>
            </a:pPr>
            <a:r>
              <a:rPr lang="en-US" dirty="0">
                <a:solidFill>
                  <a:srgbClr val="0070C0"/>
                </a:solidFill>
                <a:latin typeface="+mn-lt"/>
                <a:cs typeface="+mn-cs"/>
              </a:rPr>
              <a:t>Pay special attention to: words and vocabulary that we have covered in class, causes, &amp; symptoms/ problems associated with condition.</a:t>
            </a:r>
          </a:p>
          <a:p>
            <a:pPr marL="342900" indent="-342900" fontAlgn="auto">
              <a:spcBef>
                <a:spcPts val="0"/>
              </a:spcBef>
              <a:spcAft>
                <a:spcPts val="0"/>
              </a:spcAft>
              <a:buFont typeface="+mj-lt"/>
              <a:buAutoNum type="arabicPeriod"/>
              <a:defRPr/>
            </a:pPr>
            <a:endParaRPr lang="en-US" dirty="0">
              <a:solidFill>
                <a:srgbClr val="0070C0"/>
              </a:solidFill>
              <a:latin typeface="+mn-lt"/>
              <a:cs typeface="+mn-cs"/>
            </a:endParaRPr>
          </a:p>
          <a:p>
            <a:pPr marL="342900" indent="-342900" fontAlgn="auto">
              <a:spcBef>
                <a:spcPts val="0"/>
              </a:spcBef>
              <a:spcAft>
                <a:spcPts val="0"/>
              </a:spcAft>
              <a:buFont typeface="+mj-lt"/>
              <a:buAutoNum type="arabicPeriod"/>
              <a:defRPr/>
            </a:pPr>
            <a:r>
              <a:rPr lang="en-US" dirty="0">
                <a:solidFill>
                  <a:srgbClr val="0070C0"/>
                </a:solidFill>
                <a:latin typeface="+mn-lt"/>
                <a:cs typeface="+mn-cs"/>
              </a:rPr>
              <a:t>Start your poem with a strong word or phrase. As much as possible honor the author’s original word order. Think about which phrases require emphasis.</a:t>
            </a:r>
          </a:p>
          <a:p>
            <a:pPr marL="342900" indent="-342900" fontAlgn="auto">
              <a:spcBef>
                <a:spcPts val="0"/>
              </a:spcBef>
              <a:spcAft>
                <a:spcPts val="0"/>
              </a:spcAft>
              <a:buFont typeface="+mj-lt"/>
              <a:buAutoNum type="arabicPeriod"/>
              <a:defRPr/>
            </a:pPr>
            <a:endParaRPr lang="en-US" dirty="0">
              <a:solidFill>
                <a:srgbClr val="0070C0"/>
              </a:solidFill>
              <a:latin typeface="+mn-lt"/>
              <a:cs typeface="+mn-cs"/>
            </a:endParaRPr>
          </a:p>
          <a:p>
            <a:pPr marL="342900" indent="-342900" fontAlgn="auto">
              <a:spcBef>
                <a:spcPts val="0"/>
              </a:spcBef>
              <a:spcAft>
                <a:spcPts val="0"/>
              </a:spcAft>
              <a:buFont typeface="+mj-lt"/>
              <a:buAutoNum type="arabicPeriod"/>
              <a:defRPr/>
            </a:pPr>
            <a:r>
              <a:rPr lang="en-US" dirty="0">
                <a:solidFill>
                  <a:srgbClr val="0070C0"/>
                </a:solidFill>
                <a:latin typeface="+mn-lt"/>
                <a:cs typeface="+mn-cs"/>
              </a:rPr>
              <a:t>Edit your poem for verb tense and add words to maintain grammatical sense (keep additions to a minimum).</a:t>
            </a:r>
          </a:p>
          <a:p>
            <a:pPr marL="342900" indent="-342900" fontAlgn="auto">
              <a:spcBef>
                <a:spcPts val="0"/>
              </a:spcBef>
              <a:spcAft>
                <a:spcPts val="0"/>
              </a:spcAft>
              <a:buFont typeface="+mj-lt"/>
              <a:buAutoNum type="arabicPeriod"/>
              <a:defRPr/>
            </a:pPr>
            <a:endParaRPr lang="en-US" dirty="0">
              <a:solidFill>
                <a:srgbClr val="0070C0"/>
              </a:solidFill>
              <a:latin typeface="+mn-lt"/>
              <a:cs typeface="+mn-cs"/>
            </a:endParaRPr>
          </a:p>
          <a:p>
            <a:pPr marL="342900" indent="-342900" fontAlgn="auto">
              <a:spcBef>
                <a:spcPts val="0"/>
              </a:spcBef>
              <a:spcAft>
                <a:spcPts val="0"/>
              </a:spcAft>
              <a:buFont typeface="+mj-lt"/>
              <a:buAutoNum type="arabicPeriod"/>
              <a:defRPr/>
            </a:pPr>
            <a:r>
              <a:rPr lang="en-US" dirty="0">
                <a:solidFill>
                  <a:srgbClr val="0070C0"/>
                </a:solidFill>
                <a:latin typeface="+mn-lt"/>
                <a:cs typeface="+mn-cs"/>
              </a:rPr>
              <a:t>Title your work and write a final draft to present to the class.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2"/>
          <p:cNvSpPr>
            <a:spLocks noGrp="1"/>
          </p:cNvSpPr>
          <p:nvPr>
            <p:ph type="title"/>
          </p:nvPr>
        </p:nvSpPr>
        <p:spPr/>
        <p:txBody>
          <a:bodyPr/>
          <a:lstStyle/>
          <a:p>
            <a:r>
              <a:rPr lang="en-US" sz="5400" smtClean="0"/>
              <a:t>Found Poems</a:t>
            </a:r>
          </a:p>
        </p:txBody>
      </p:sp>
      <p:pic>
        <p:nvPicPr>
          <p:cNvPr id="14338" name="Picture 2"/>
          <p:cNvPicPr>
            <a:picLocks noGrp="1" noChangeAspect="1" noChangeArrowheads="1"/>
          </p:cNvPicPr>
          <p:nvPr>
            <p:ph sz="quarter" idx="13"/>
          </p:nvPr>
        </p:nvPicPr>
        <p:blipFill>
          <a:blip r:embed="rId2"/>
          <a:srcRect/>
          <a:stretch>
            <a:fillRect/>
          </a:stretch>
        </p:blipFill>
        <p:spPr>
          <a:xfrm>
            <a:off x="228600" y="2819400"/>
            <a:ext cx="2365375" cy="2921000"/>
          </a:xfrm>
        </p:spPr>
      </p:pic>
      <p:sp>
        <p:nvSpPr>
          <p:cNvPr id="14339" name="Content Placeholder 3"/>
          <p:cNvSpPr>
            <a:spLocks noGrp="1"/>
          </p:cNvSpPr>
          <p:nvPr>
            <p:ph sz="quarter" idx="14"/>
          </p:nvPr>
        </p:nvSpPr>
        <p:spPr>
          <a:xfrm>
            <a:off x="2362200" y="2209800"/>
            <a:ext cx="6105525" cy="3916363"/>
          </a:xfrm>
        </p:spPr>
        <p:txBody>
          <a:bodyPr/>
          <a:lstStyle/>
          <a:p>
            <a:r>
              <a:rPr lang="en-US" smtClean="0"/>
              <a:t>A type of poetry created by taking words, phrases, and sometimes whole passages from other sources and reframing them as poetry by making changes in spacing and lines, or by altering the text by additions and deletions.</a:t>
            </a:r>
          </a:p>
          <a:p>
            <a:endParaRPr lang="en-US" sz="2000" smtClean="0"/>
          </a:p>
          <a:p>
            <a:pPr>
              <a:buClr>
                <a:srgbClr val="31B6FD"/>
              </a:buClr>
            </a:pPr>
            <a:r>
              <a:rPr lang="en-US" smtClean="0">
                <a:solidFill>
                  <a:srgbClr val="073E87"/>
                </a:solidFill>
              </a:rPr>
              <a:t>Students use the authors words to create their own new text.</a:t>
            </a:r>
          </a:p>
          <a:p>
            <a:endParaRPr lang="en-US" sz="2800" smtClean="0"/>
          </a:p>
          <a:p>
            <a:endParaRPr lang="en-US" sz="2800" smtClean="0"/>
          </a:p>
          <a:p>
            <a:endParaRPr lang="en-US" sz="2800" smtClean="0"/>
          </a:p>
          <a:p>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0" y="762000"/>
            <a:ext cx="2951163" cy="3179763"/>
          </a:xfrm>
        </p:spPr>
        <p:txBody>
          <a:bodyPr rtlCol="0">
            <a:normAutofit fontScale="85000" lnSpcReduction="20000"/>
          </a:bodyPr>
          <a:lstStyle/>
          <a:p>
            <a:pPr fontAlgn="auto">
              <a:spcAft>
                <a:spcPts val="0"/>
              </a:spcAft>
              <a:defRPr/>
            </a:pPr>
            <a:r>
              <a:rPr lang="en-US" sz="4500" dirty="0">
                <a:latin typeface="+mj-lt"/>
                <a:cs typeface="Arial" pitchFamily="34" charset="0"/>
              </a:rPr>
              <a:t>News Paper </a:t>
            </a:r>
            <a:r>
              <a:rPr lang="en-US" sz="4500" dirty="0">
                <a:solidFill>
                  <a:schemeClr val="tx2"/>
                </a:solidFill>
                <a:latin typeface="+mj-lt"/>
                <a:cs typeface="Arial" pitchFamily="34" charset="0"/>
              </a:rPr>
              <a:t>Blackout</a:t>
            </a:r>
            <a:r>
              <a:rPr lang="en-US" sz="4500" dirty="0">
                <a:latin typeface="+mj-lt"/>
                <a:cs typeface="Arial" pitchFamily="34" charset="0"/>
              </a:rPr>
              <a:t> </a:t>
            </a:r>
            <a:r>
              <a:rPr lang="en-US" sz="4500" dirty="0" smtClean="0">
                <a:latin typeface="+mj-lt"/>
                <a:cs typeface="Arial" pitchFamily="34" charset="0"/>
              </a:rPr>
              <a:t>Poems</a:t>
            </a:r>
            <a:endParaRPr lang="en-US" sz="4500" dirty="0">
              <a:latin typeface="+mj-lt"/>
              <a:cs typeface="Arial" pitchFamily="34" charset="0"/>
            </a:endParaRPr>
          </a:p>
          <a:p>
            <a:pPr fontAlgn="auto">
              <a:spcAft>
                <a:spcPts val="0"/>
              </a:spcAft>
              <a:defRPr/>
            </a:pPr>
            <a:r>
              <a:rPr lang="en-US" sz="4500" dirty="0">
                <a:latin typeface="+mj-lt"/>
              </a:rPr>
              <a:t> </a:t>
            </a:r>
          </a:p>
          <a:p>
            <a:pPr fontAlgn="auto">
              <a:spcAft>
                <a:spcPts val="0"/>
              </a:spcAft>
              <a:defRPr/>
            </a:pPr>
            <a:r>
              <a:rPr lang="en-US" sz="4500" dirty="0">
                <a:latin typeface="+mj-lt"/>
                <a:cs typeface="Arial" pitchFamily="34" charset="0"/>
              </a:rPr>
              <a:t>By: Austin </a:t>
            </a:r>
            <a:r>
              <a:rPr lang="en-US" sz="4500" dirty="0" err="1">
                <a:latin typeface="+mj-lt"/>
                <a:cs typeface="Arial" pitchFamily="34" charset="0"/>
              </a:rPr>
              <a:t>Kleon</a:t>
            </a:r>
            <a:endParaRPr lang="en-US" sz="4500" dirty="0">
              <a:latin typeface="+mj-lt"/>
              <a:cs typeface="Arial" pitchFamily="34" charset="0"/>
            </a:endParaRPr>
          </a:p>
          <a:p>
            <a:pPr fontAlgn="auto">
              <a:spcAft>
                <a:spcPts val="0"/>
              </a:spcAft>
              <a:defRPr/>
            </a:pPr>
            <a:endParaRPr lang="en-US" dirty="0"/>
          </a:p>
        </p:txBody>
      </p:sp>
      <p:pic>
        <p:nvPicPr>
          <p:cNvPr id="15362" name="Picture 3"/>
          <p:cNvPicPr>
            <a:picLocks noChangeAspect="1"/>
          </p:cNvPicPr>
          <p:nvPr/>
        </p:nvPicPr>
        <p:blipFill>
          <a:blip r:embed="rId2"/>
          <a:srcRect/>
          <a:stretch>
            <a:fillRect/>
          </a:stretch>
        </p:blipFill>
        <p:spPr bwMode="auto">
          <a:xfrm>
            <a:off x="533400" y="381000"/>
            <a:ext cx="5681663" cy="631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457200" y="152400"/>
            <a:ext cx="6705600" cy="6553200"/>
          </a:xfrm>
          <a:prstGeom prst="rect">
            <a:avLst/>
          </a:prstGeom>
          <a:solidFill>
            <a:schemeClr val="bg2"/>
          </a:solidFill>
          <a:ln w="79375">
            <a:solidFill>
              <a:schemeClr val="accent1"/>
            </a:solidFill>
          </a:ln>
          <a:effectLst>
            <a:outerShdw blurRad="50800" dist="38100" dir="18900000" sx="95000" sy="95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6386" name="Picture 2"/>
          <p:cNvPicPr>
            <a:picLocks noGrp="1" noChangeAspect="1" noChangeArrowheads="1"/>
          </p:cNvPicPr>
          <p:nvPr>
            <p:ph idx="1"/>
          </p:nvPr>
        </p:nvPicPr>
        <p:blipFill>
          <a:blip r:embed="rId2"/>
          <a:srcRect/>
          <a:stretch>
            <a:fillRect/>
          </a:stretch>
        </p:blipFill>
        <p:spPr>
          <a:xfrm>
            <a:off x="647700" y="306388"/>
            <a:ext cx="6324600" cy="6245225"/>
          </a:xfrm>
        </p:spPr>
      </p:pic>
      <p:sp>
        <p:nvSpPr>
          <p:cNvPr id="5" name="TextBox 4"/>
          <p:cNvSpPr txBox="1"/>
          <p:nvPr/>
        </p:nvSpPr>
        <p:spPr>
          <a:xfrm>
            <a:off x="7162800" y="2198688"/>
            <a:ext cx="1905000" cy="3478212"/>
          </a:xfrm>
          <a:prstGeom prst="rect">
            <a:avLst/>
          </a:prstGeom>
          <a:noFill/>
        </p:spPr>
        <p:txBody>
          <a:bodyPr>
            <a:spAutoFit/>
          </a:bodyPr>
          <a:lstStyle/>
          <a:p>
            <a:pPr algn="ctr" fontAlgn="auto">
              <a:spcBef>
                <a:spcPts val="0"/>
              </a:spcBef>
              <a:spcAft>
                <a:spcPts val="0"/>
              </a:spcAft>
              <a:defRPr/>
            </a:pPr>
            <a:r>
              <a:rPr lang="en-US" sz="2000" b="1" dirty="0">
                <a:solidFill>
                  <a:schemeClr val="accent1">
                    <a:lumMod val="75000"/>
                  </a:schemeClr>
                </a:solidFill>
                <a:latin typeface="+mn-lt"/>
                <a:cs typeface="+mn-cs"/>
              </a:rPr>
              <a:t>Found Poem </a:t>
            </a:r>
          </a:p>
          <a:p>
            <a:pPr algn="ctr" fontAlgn="auto">
              <a:spcBef>
                <a:spcPts val="0"/>
              </a:spcBef>
              <a:spcAft>
                <a:spcPts val="0"/>
              </a:spcAft>
              <a:defRPr/>
            </a:pPr>
            <a:r>
              <a:rPr lang="en-US" sz="2000" b="1" dirty="0">
                <a:solidFill>
                  <a:schemeClr val="accent1">
                    <a:lumMod val="75000"/>
                  </a:schemeClr>
                </a:solidFill>
                <a:latin typeface="+mn-lt"/>
                <a:cs typeface="+mn-cs"/>
              </a:rPr>
              <a:t>by Jada Johnson</a:t>
            </a:r>
          </a:p>
          <a:p>
            <a:pPr fontAlgn="auto">
              <a:spcBef>
                <a:spcPts val="0"/>
              </a:spcBef>
              <a:spcAft>
                <a:spcPts val="0"/>
              </a:spcAft>
              <a:defRPr/>
            </a:pPr>
            <a:endParaRPr lang="en-US" sz="2000" b="1" dirty="0">
              <a:solidFill>
                <a:schemeClr val="accent1">
                  <a:lumMod val="75000"/>
                </a:schemeClr>
              </a:solidFill>
              <a:latin typeface="+mn-lt"/>
              <a:cs typeface="+mn-cs"/>
            </a:endParaRPr>
          </a:p>
          <a:p>
            <a:pPr algn="ctr" fontAlgn="auto">
              <a:spcBef>
                <a:spcPts val="0"/>
              </a:spcBef>
              <a:spcAft>
                <a:spcPts val="0"/>
              </a:spcAft>
              <a:defRPr/>
            </a:pPr>
            <a:r>
              <a:rPr lang="en-US" sz="2000" b="1" dirty="0">
                <a:solidFill>
                  <a:schemeClr val="accent1">
                    <a:lumMod val="75000"/>
                  </a:schemeClr>
                </a:solidFill>
                <a:latin typeface="+mn-lt"/>
                <a:cs typeface="+mn-cs"/>
              </a:rPr>
              <a:t>Using a passage from </a:t>
            </a:r>
          </a:p>
          <a:p>
            <a:pPr algn="ctr" fontAlgn="auto">
              <a:spcBef>
                <a:spcPts val="0"/>
              </a:spcBef>
              <a:spcAft>
                <a:spcPts val="0"/>
              </a:spcAft>
              <a:defRPr/>
            </a:pPr>
            <a:r>
              <a:rPr lang="en-US" sz="2000" b="1" dirty="0">
                <a:solidFill>
                  <a:schemeClr val="accent1">
                    <a:lumMod val="75000"/>
                  </a:schemeClr>
                </a:solidFill>
                <a:latin typeface="+mn-lt"/>
                <a:cs typeface="+mn-cs"/>
              </a:rPr>
              <a:t>Nancy </a:t>
            </a:r>
            <a:r>
              <a:rPr lang="en-US" sz="2000" b="1" dirty="0" err="1">
                <a:solidFill>
                  <a:schemeClr val="accent1">
                    <a:lumMod val="75000"/>
                  </a:schemeClr>
                </a:solidFill>
                <a:latin typeface="+mn-lt"/>
                <a:cs typeface="+mn-cs"/>
              </a:rPr>
              <a:t>Ruppert’s</a:t>
            </a:r>
            <a:r>
              <a:rPr lang="en-US" sz="2000" b="1" dirty="0">
                <a:solidFill>
                  <a:schemeClr val="accent1">
                    <a:lumMod val="75000"/>
                  </a:schemeClr>
                </a:solidFill>
                <a:latin typeface="+mn-lt"/>
                <a:cs typeface="+mn-cs"/>
              </a:rPr>
              <a:t> ‘Differentiation for the 21</a:t>
            </a:r>
            <a:r>
              <a:rPr lang="en-US" sz="2000" b="1" baseline="30000" dirty="0">
                <a:solidFill>
                  <a:schemeClr val="accent1">
                    <a:lumMod val="75000"/>
                  </a:schemeClr>
                </a:solidFill>
                <a:latin typeface="+mn-lt"/>
                <a:cs typeface="+mn-cs"/>
              </a:rPr>
              <a:t>st</a:t>
            </a:r>
            <a:r>
              <a:rPr lang="en-US" sz="2000" b="1" dirty="0">
                <a:solidFill>
                  <a:schemeClr val="accent1">
                    <a:lumMod val="75000"/>
                  </a:schemeClr>
                </a:solidFill>
                <a:latin typeface="+mn-lt"/>
                <a:cs typeface="+mn-cs"/>
              </a:rPr>
              <a:t> Century’</a:t>
            </a:r>
            <a:endParaRPr lang="en-US" sz="2000" b="1" dirty="0">
              <a:solidFill>
                <a:schemeClr val="accent1">
                  <a:lumMod val="75000"/>
                </a:schemeClr>
              </a:solidFill>
              <a:latin typeface="+mn-lt"/>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a:xfrm>
            <a:off x="838200" y="2057400"/>
            <a:ext cx="7408863" cy="4297363"/>
          </a:xfrm>
        </p:spPr>
        <p:txBody>
          <a:bodyPr/>
          <a:lstStyle/>
          <a:p>
            <a:r>
              <a:rPr lang="en-US" smtClean="0"/>
              <a:t>Poems need to retain the meaning of the original text.</a:t>
            </a:r>
          </a:p>
          <a:p>
            <a:endParaRPr lang="en-US" sz="1600" smtClean="0"/>
          </a:p>
          <a:p>
            <a:r>
              <a:rPr lang="en-US" smtClean="0"/>
              <a:t>Students must carefully consider the author’s purpose, syntax, and specific word choices.</a:t>
            </a:r>
          </a:p>
          <a:p>
            <a:endParaRPr lang="en-US" sz="1600" smtClean="0"/>
          </a:p>
          <a:p>
            <a:r>
              <a:rPr lang="en-US" smtClean="0"/>
              <a:t>This encourages students to discover how authors use specific words and images to capture the essence of their writing and the information they would like to convey.</a:t>
            </a:r>
          </a:p>
          <a:p>
            <a:endParaRPr lang="en-US" smtClean="0"/>
          </a:p>
          <a:p>
            <a:endParaRPr lang="en-US" smtClean="0"/>
          </a:p>
        </p:txBody>
      </p:sp>
      <p:sp>
        <p:nvSpPr>
          <p:cNvPr id="17410" name="Title 2"/>
          <p:cNvSpPr>
            <a:spLocks noGrp="1"/>
          </p:cNvSpPr>
          <p:nvPr>
            <p:ph type="title"/>
          </p:nvPr>
        </p:nvSpPr>
        <p:spPr/>
        <p:txBody>
          <a:bodyPr/>
          <a:lstStyle/>
          <a:p>
            <a:r>
              <a:rPr lang="en-US" sz="5400" smtClean="0"/>
              <a:t>Found Poems in the Classroom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2286000"/>
            <a:ext cx="7594600" cy="3916363"/>
          </a:xfrm>
        </p:spPr>
        <p:txBody>
          <a:bodyPr rtlCol="0">
            <a:noAutofit/>
          </a:bodyPr>
          <a:lstStyle/>
          <a:p>
            <a:pPr marL="274320" indent="-274320" fontAlgn="auto">
              <a:spcBef>
                <a:spcPts val="0"/>
              </a:spcBef>
              <a:spcAft>
                <a:spcPts val="0"/>
              </a:spcAft>
              <a:buClr>
                <a:srgbClr val="31B6FD"/>
              </a:buClr>
              <a:defRPr/>
            </a:pPr>
            <a:r>
              <a:rPr lang="en-US" dirty="0" smtClean="0">
                <a:solidFill>
                  <a:srgbClr val="073E87"/>
                </a:solidFill>
              </a:rPr>
              <a:t>Supports comprehension after reading</a:t>
            </a:r>
          </a:p>
          <a:p>
            <a:pPr marL="0" indent="0" fontAlgn="auto">
              <a:spcBef>
                <a:spcPts val="0"/>
              </a:spcBef>
              <a:spcAft>
                <a:spcPts val="0"/>
              </a:spcAft>
              <a:buClr>
                <a:srgbClr val="31B6FD"/>
              </a:buClr>
              <a:buFont typeface="Symbol" pitchFamily="18" charset="2"/>
              <a:buNone/>
              <a:defRPr/>
            </a:pPr>
            <a:endParaRPr lang="en-US" sz="1100" dirty="0">
              <a:solidFill>
                <a:srgbClr val="073E87"/>
              </a:solidFill>
            </a:endParaRPr>
          </a:p>
          <a:p>
            <a:pPr marL="274320" indent="-274320" fontAlgn="auto">
              <a:spcBef>
                <a:spcPts val="0"/>
              </a:spcBef>
              <a:spcAft>
                <a:spcPts val="0"/>
              </a:spcAft>
              <a:buClr>
                <a:srgbClr val="31B6FD"/>
              </a:buClr>
              <a:defRPr/>
            </a:pPr>
            <a:r>
              <a:rPr lang="en-US" dirty="0">
                <a:solidFill>
                  <a:srgbClr val="073E87"/>
                </a:solidFill>
              </a:rPr>
              <a:t>Used as a review of vocabulary and key </a:t>
            </a:r>
            <a:r>
              <a:rPr lang="en-US" dirty="0" smtClean="0">
                <a:solidFill>
                  <a:srgbClr val="073E87"/>
                </a:solidFill>
              </a:rPr>
              <a:t>terms</a:t>
            </a:r>
          </a:p>
          <a:p>
            <a:pPr marL="274320" indent="-274320" fontAlgn="auto">
              <a:spcBef>
                <a:spcPts val="0"/>
              </a:spcBef>
              <a:spcAft>
                <a:spcPts val="0"/>
              </a:spcAft>
              <a:buClr>
                <a:srgbClr val="31B6FD"/>
              </a:buClr>
              <a:defRPr/>
            </a:pPr>
            <a:endParaRPr lang="en-US" sz="1100" dirty="0" smtClean="0">
              <a:solidFill>
                <a:srgbClr val="073E87"/>
              </a:solidFill>
            </a:endParaRPr>
          </a:p>
          <a:p>
            <a:pPr marL="274320" indent="-274320" fontAlgn="auto">
              <a:spcBef>
                <a:spcPts val="0"/>
              </a:spcBef>
              <a:spcAft>
                <a:spcPts val="0"/>
              </a:spcAft>
              <a:buClr>
                <a:srgbClr val="31B6FD"/>
              </a:buClr>
              <a:defRPr/>
            </a:pPr>
            <a:r>
              <a:rPr lang="en-US" dirty="0">
                <a:solidFill>
                  <a:srgbClr val="073E87"/>
                </a:solidFill>
              </a:rPr>
              <a:t>Gives literary experience in classes outside of language </a:t>
            </a:r>
            <a:r>
              <a:rPr lang="en-US" dirty="0" smtClean="0">
                <a:solidFill>
                  <a:srgbClr val="073E87"/>
                </a:solidFill>
              </a:rPr>
              <a:t>arts</a:t>
            </a:r>
            <a:endParaRPr lang="en-US" dirty="0">
              <a:solidFill>
                <a:srgbClr val="073E87"/>
              </a:solidFill>
            </a:endParaRPr>
          </a:p>
          <a:p>
            <a:pPr marL="274320" indent="-274320" fontAlgn="auto">
              <a:spcBef>
                <a:spcPts val="0"/>
              </a:spcBef>
              <a:spcAft>
                <a:spcPts val="0"/>
              </a:spcAft>
              <a:buClr>
                <a:srgbClr val="31B6FD"/>
              </a:buClr>
              <a:defRPr/>
            </a:pPr>
            <a:endParaRPr lang="en-US" sz="1100" dirty="0" smtClean="0">
              <a:solidFill>
                <a:srgbClr val="073E87"/>
              </a:solidFill>
            </a:endParaRPr>
          </a:p>
          <a:p>
            <a:pPr marL="274320" indent="-274320" fontAlgn="auto">
              <a:spcBef>
                <a:spcPts val="0"/>
              </a:spcBef>
              <a:spcAft>
                <a:spcPts val="0"/>
              </a:spcAft>
              <a:buClr>
                <a:srgbClr val="31B6FD"/>
              </a:buClr>
              <a:defRPr/>
            </a:pPr>
            <a:r>
              <a:rPr lang="en-US" dirty="0" smtClean="0">
                <a:solidFill>
                  <a:srgbClr val="073E87"/>
                </a:solidFill>
              </a:rPr>
              <a:t>Encourages </a:t>
            </a:r>
            <a:r>
              <a:rPr lang="en-US" dirty="0">
                <a:solidFill>
                  <a:srgbClr val="073E87"/>
                </a:solidFill>
              </a:rPr>
              <a:t>the use of figurative </a:t>
            </a:r>
            <a:r>
              <a:rPr lang="en-US" dirty="0" smtClean="0">
                <a:solidFill>
                  <a:srgbClr val="073E87"/>
                </a:solidFill>
              </a:rPr>
              <a:t>and descriptive language</a:t>
            </a:r>
          </a:p>
          <a:p>
            <a:pPr marL="274320" indent="-274320" fontAlgn="auto">
              <a:spcBef>
                <a:spcPts val="0"/>
              </a:spcBef>
              <a:spcAft>
                <a:spcPts val="0"/>
              </a:spcAft>
              <a:buClr>
                <a:srgbClr val="31B6FD"/>
              </a:buClr>
              <a:defRPr/>
            </a:pPr>
            <a:endParaRPr lang="en-US" sz="1100" dirty="0">
              <a:solidFill>
                <a:srgbClr val="073E87"/>
              </a:solidFill>
            </a:endParaRPr>
          </a:p>
          <a:p>
            <a:pPr marL="274320" indent="-274320" fontAlgn="auto">
              <a:spcBef>
                <a:spcPts val="0"/>
              </a:spcBef>
              <a:spcAft>
                <a:spcPts val="0"/>
              </a:spcAft>
              <a:buClr>
                <a:srgbClr val="31B6FD"/>
              </a:buClr>
              <a:defRPr/>
            </a:pPr>
            <a:r>
              <a:rPr lang="en-US" dirty="0" smtClean="0">
                <a:solidFill>
                  <a:srgbClr val="073E87"/>
                </a:solidFill>
              </a:rPr>
              <a:t>Students </a:t>
            </a:r>
            <a:r>
              <a:rPr lang="en-US" dirty="0">
                <a:solidFill>
                  <a:srgbClr val="073E87"/>
                </a:solidFill>
              </a:rPr>
              <a:t>become more insightful readers and develop creativity in thinking and writing</a:t>
            </a:r>
          </a:p>
          <a:p>
            <a:pPr marL="274320" indent="-274320" fontAlgn="auto">
              <a:spcBef>
                <a:spcPts val="0"/>
              </a:spcBef>
              <a:spcAft>
                <a:spcPts val="0"/>
              </a:spcAft>
              <a:buClr>
                <a:srgbClr val="31B6FD"/>
              </a:buClr>
              <a:defRPr/>
            </a:pPr>
            <a:endParaRPr lang="en-US" dirty="0" smtClean="0">
              <a:solidFill>
                <a:srgbClr val="073E87"/>
              </a:solidFill>
            </a:endParaRPr>
          </a:p>
        </p:txBody>
      </p:sp>
      <p:sp>
        <p:nvSpPr>
          <p:cNvPr id="18434" name="Title 2"/>
          <p:cNvSpPr>
            <a:spLocks noGrp="1"/>
          </p:cNvSpPr>
          <p:nvPr>
            <p:ph type="title"/>
          </p:nvPr>
        </p:nvSpPr>
        <p:spPr/>
        <p:txBody>
          <a:bodyPr/>
          <a:lstStyle/>
          <a:p>
            <a:r>
              <a:rPr lang="en-US" sz="5400" smtClean="0"/>
              <a:t>Found Poems in the Classroom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a:xfrm>
            <a:off x="685800" y="1981200"/>
            <a:ext cx="8001000" cy="4572000"/>
          </a:xfrm>
        </p:spPr>
        <p:txBody>
          <a:bodyPr/>
          <a:lstStyle/>
          <a:p>
            <a:r>
              <a:rPr lang="en-US" smtClean="0"/>
              <a:t>As they read through the passage circle, highlight, or list the strongest words in the passage. Strike through repetitive or unnecessary words.</a:t>
            </a:r>
          </a:p>
          <a:p>
            <a:endParaRPr lang="en-US" sz="1600" smtClean="0"/>
          </a:p>
          <a:p>
            <a:r>
              <a:rPr lang="en-US" smtClean="0"/>
              <a:t>Pay special attention to the author’s original meaning, word choice, word order, and phrases that require emphasis or reflect back to information presented in the content lesson.</a:t>
            </a:r>
          </a:p>
          <a:p>
            <a:endParaRPr lang="en-US" sz="1600" smtClean="0"/>
          </a:p>
          <a:p>
            <a:r>
              <a:rPr lang="en-US" smtClean="0"/>
              <a:t>Emphasize purposeful reading first, otherwise students will focus on the technical  aspects of creating a poem instead.</a:t>
            </a:r>
          </a:p>
          <a:p>
            <a:endParaRPr lang="en-US" smtClean="0"/>
          </a:p>
        </p:txBody>
      </p:sp>
      <p:sp>
        <p:nvSpPr>
          <p:cNvPr id="19458" name="Title 2"/>
          <p:cNvSpPr>
            <a:spLocks noGrp="1"/>
          </p:cNvSpPr>
          <p:nvPr>
            <p:ph type="title"/>
          </p:nvPr>
        </p:nvSpPr>
        <p:spPr>
          <a:xfrm>
            <a:off x="533400" y="381000"/>
            <a:ext cx="8229600" cy="1252538"/>
          </a:xfrm>
        </p:spPr>
        <p:txBody>
          <a:bodyPr/>
          <a:lstStyle/>
          <a:p>
            <a:r>
              <a:rPr lang="en-US" sz="5400" smtClean="0"/>
              <a:t>Creating a Found Poem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1538" y="2209800"/>
            <a:ext cx="7408862" cy="3916363"/>
          </a:xfrm>
        </p:spPr>
        <p:txBody>
          <a:bodyPr rtlCol="0">
            <a:normAutofit fontScale="25000" lnSpcReduction="20000"/>
          </a:bodyPr>
          <a:lstStyle/>
          <a:p>
            <a:pPr marL="274320" indent="-274320" fontAlgn="auto">
              <a:spcAft>
                <a:spcPts val="0"/>
              </a:spcAft>
              <a:defRPr/>
            </a:pPr>
            <a:r>
              <a:rPr lang="en-US" sz="9600" dirty="0"/>
              <a:t>Start </a:t>
            </a:r>
            <a:r>
              <a:rPr lang="en-US" sz="9600" dirty="0" smtClean="0"/>
              <a:t>poems </a:t>
            </a:r>
            <a:r>
              <a:rPr lang="en-US" sz="9600" dirty="0"/>
              <a:t>with a strong word or phrase</a:t>
            </a:r>
            <a:r>
              <a:rPr lang="en-US" sz="9600" dirty="0" smtClean="0"/>
              <a:t>.</a:t>
            </a:r>
          </a:p>
          <a:p>
            <a:pPr marL="0" indent="0" fontAlgn="auto">
              <a:spcAft>
                <a:spcPts val="0"/>
              </a:spcAft>
              <a:buFont typeface="Symbol" pitchFamily="18" charset="2"/>
              <a:buNone/>
              <a:defRPr/>
            </a:pPr>
            <a:endParaRPr lang="en-US" sz="5600" dirty="0"/>
          </a:p>
          <a:p>
            <a:pPr marL="274320" indent="-274320" fontAlgn="auto">
              <a:spcAft>
                <a:spcPts val="0"/>
              </a:spcAft>
              <a:defRPr/>
            </a:pPr>
            <a:r>
              <a:rPr lang="en-US" sz="9600" dirty="0"/>
              <a:t> As much as </a:t>
            </a:r>
            <a:r>
              <a:rPr lang="en-US" sz="9600" dirty="0" smtClean="0"/>
              <a:t>possible, </a:t>
            </a:r>
            <a:r>
              <a:rPr lang="en-US" sz="9600" dirty="0"/>
              <a:t>honor the author’s original word order. Think about which phrases require emphasis</a:t>
            </a:r>
            <a:r>
              <a:rPr lang="en-US" sz="9600" dirty="0" smtClean="0"/>
              <a:t>.</a:t>
            </a:r>
          </a:p>
          <a:p>
            <a:pPr marL="274320" indent="-274320" fontAlgn="auto">
              <a:spcAft>
                <a:spcPts val="0"/>
              </a:spcAft>
              <a:defRPr/>
            </a:pPr>
            <a:endParaRPr lang="en-US" sz="5600" dirty="0"/>
          </a:p>
          <a:p>
            <a:pPr marL="274320" indent="-274320" fontAlgn="auto">
              <a:spcAft>
                <a:spcPts val="0"/>
              </a:spcAft>
              <a:defRPr/>
            </a:pPr>
            <a:r>
              <a:rPr lang="en-US" sz="9600" dirty="0"/>
              <a:t>Edit </a:t>
            </a:r>
            <a:r>
              <a:rPr lang="en-US" sz="9600" dirty="0" smtClean="0"/>
              <a:t>the </a:t>
            </a:r>
            <a:r>
              <a:rPr lang="en-US" sz="9600" dirty="0"/>
              <a:t>poem for verb tense and add words to maintain grammatical sense (keep additions to a minimum</a:t>
            </a:r>
            <a:r>
              <a:rPr lang="en-US" sz="9600" dirty="0" smtClean="0"/>
              <a:t>).</a:t>
            </a:r>
          </a:p>
          <a:p>
            <a:pPr marL="274320" indent="-274320" fontAlgn="auto">
              <a:spcAft>
                <a:spcPts val="0"/>
              </a:spcAft>
              <a:defRPr/>
            </a:pPr>
            <a:endParaRPr lang="en-US" sz="5600" dirty="0"/>
          </a:p>
          <a:p>
            <a:pPr marL="274320" indent="-274320" fontAlgn="auto">
              <a:spcAft>
                <a:spcPts val="0"/>
              </a:spcAft>
              <a:defRPr/>
            </a:pPr>
            <a:r>
              <a:rPr lang="en-US" sz="9600" dirty="0"/>
              <a:t>Title </a:t>
            </a:r>
            <a:r>
              <a:rPr lang="en-US" sz="9600" dirty="0" smtClean="0"/>
              <a:t>the work </a:t>
            </a:r>
            <a:r>
              <a:rPr lang="en-US" sz="9600" dirty="0"/>
              <a:t>and write a final draft to present </a:t>
            </a:r>
            <a:r>
              <a:rPr lang="en-US" sz="9600" dirty="0" smtClean="0"/>
              <a:t>or turn in. Include a citation of the text used.</a:t>
            </a:r>
            <a:endParaRPr lang="en-US" sz="9600" dirty="0"/>
          </a:p>
          <a:p>
            <a:pPr marL="274320" indent="-274320" fontAlgn="auto">
              <a:spcAft>
                <a:spcPts val="0"/>
              </a:spcAft>
              <a:defRPr/>
            </a:pPr>
            <a:endParaRPr lang="en-US" dirty="0"/>
          </a:p>
        </p:txBody>
      </p:sp>
      <p:sp>
        <p:nvSpPr>
          <p:cNvPr id="20482" name="Title 2"/>
          <p:cNvSpPr>
            <a:spLocks noGrp="1"/>
          </p:cNvSpPr>
          <p:nvPr>
            <p:ph type="title"/>
          </p:nvPr>
        </p:nvSpPr>
        <p:spPr/>
        <p:txBody>
          <a:bodyPr/>
          <a:lstStyle/>
          <a:p>
            <a:r>
              <a:rPr lang="en-US" sz="5400" smtClean="0"/>
              <a:t>Creating a Found Poem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14400" y="2057400"/>
            <a:ext cx="7408863" cy="3451225"/>
          </a:xfrm>
        </p:spPr>
        <p:txBody>
          <a:bodyPr rtlCol="0">
            <a:normAutofit/>
          </a:bodyPr>
          <a:lstStyle/>
          <a:p>
            <a:pPr marL="274320" indent="-274320" fontAlgn="auto">
              <a:spcAft>
                <a:spcPts val="0"/>
              </a:spcAft>
              <a:defRPr/>
            </a:pPr>
            <a:r>
              <a:rPr lang="en-US" dirty="0"/>
              <a:t>Fisher, D., </a:t>
            </a:r>
            <a:r>
              <a:rPr lang="en-US" dirty="0" err="1"/>
              <a:t>Brozo</a:t>
            </a:r>
            <a:r>
              <a:rPr lang="en-US" dirty="0"/>
              <a:t>, W. G., Frey, N., &amp; Ivey, G. (2011). </a:t>
            </a:r>
            <a:r>
              <a:rPr lang="en-US" i="1" dirty="0"/>
              <a:t>50 </a:t>
            </a:r>
            <a:r>
              <a:rPr lang="en-US" i="1" dirty="0" smtClean="0"/>
              <a:t>	instructional </a:t>
            </a:r>
            <a:r>
              <a:rPr lang="en-US" i="1" dirty="0"/>
              <a:t>routines to develop content literacy</a:t>
            </a:r>
            <a:r>
              <a:rPr lang="en-US" dirty="0"/>
              <a:t>. </a:t>
            </a:r>
            <a:r>
              <a:rPr lang="en-US" dirty="0" smtClean="0"/>
              <a:t>	(</a:t>
            </a:r>
            <a:r>
              <a:rPr lang="en-US" dirty="0"/>
              <a:t>2 ed., pp. 31-33). Boston: Pearson.</a:t>
            </a:r>
          </a:p>
          <a:p>
            <a:pPr marL="274320" indent="-274320" fontAlgn="auto">
              <a:spcAft>
                <a:spcPts val="0"/>
              </a:spcAft>
              <a:defRPr/>
            </a:pPr>
            <a:endParaRPr lang="en-US" dirty="0"/>
          </a:p>
          <a:p>
            <a:pPr marL="274320" indent="-274320" fontAlgn="auto">
              <a:spcAft>
                <a:spcPts val="0"/>
              </a:spcAft>
              <a:defRPr/>
            </a:pPr>
            <a:r>
              <a:rPr lang="en-US" dirty="0" smtClean="0"/>
              <a:t>Jenkins</a:t>
            </a:r>
            <a:r>
              <a:rPr lang="en-US" dirty="0"/>
              <a:t>, M. (2000). </a:t>
            </a:r>
            <a:r>
              <a:rPr lang="en-US" i="1" dirty="0"/>
              <a:t>Teach yourself 101 key ideas: 	Genetics</a:t>
            </a:r>
            <a:r>
              <a:rPr lang="en-US" dirty="0"/>
              <a:t>. (1 ed., pp. 1-101). Chicago: 	NTC/Contemporary Publishing</a:t>
            </a:r>
            <a:r>
              <a:rPr lang="en-US" dirty="0" smtClean="0"/>
              <a:t>.</a:t>
            </a:r>
          </a:p>
          <a:p>
            <a:pPr marL="274320" indent="-274320" fontAlgn="auto">
              <a:spcAft>
                <a:spcPts val="0"/>
              </a:spcAft>
              <a:defRPr/>
            </a:pPr>
            <a:endParaRPr lang="en-US" dirty="0"/>
          </a:p>
          <a:p>
            <a:pPr marL="0" indent="0" fontAlgn="auto">
              <a:spcAft>
                <a:spcPts val="0"/>
              </a:spcAft>
              <a:buFont typeface="Symbol" pitchFamily="18" charset="2"/>
              <a:buNone/>
              <a:defRPr/>
            </a:pPr>
            <a:endParaRPr lang="en-US" dirty="0" smtClean="0"/>
          </a:p>
        </p:txBody>
      </p:sp>
      <p:sp>
        <p:nvSpPr>
          <p:cNvPr id="21506" name="Title 2"/>
          <p:cNvSpPr>
            <a:spLocks noGrp="1"/>
          </p:cNvSpPr>
          <p:nvPr>
            <p:ph type="title"/>
          </p:nvPr>
        </p:nvSpPr>
        <p:spPr/>
        <p:txBody>
          <a:bodyPr/>
          <a:lstStyle/>
          <a:p>
            <a:r>
              <a:rPr lang="en-US" sz="5400" smtClean="0"/>
              <a:t>References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1356</TotalTime>
  <Words>450</Words>
  <Application>Microsoft Office PowerPoint</Application>
  <PresentationFormat>On-screen Show (4:3)</PresentationFormat>
  <Paragraphs>59</Paragraphs>
  <Slides>10</Slides>
  <Notes>0</Notes>
  <HiddenSlides>0</HiddenSlides>
  <MMClips>0</MMClips>
  <ScaleCrop>false</ScaleCrop>
  <HeadingPairs>
    <vt:vector size="6" baseType="variant">
      <vt:variant>
        <vt:lpstr>Fonts Used</vt:lpstr>
      </vt:variant>
      <vt:variant>
        <vt:i4>4</vt:i4>
      </vt:variant>
      <vt:variant>
        <vt:lpstr>Design Template</vt:lpstr>
      </vt:variant>
      <vt:variant>
        <vt:i4>7</vt:i4>
      </vt:variant>
      <vt:variant>
        <vt:lpstr>Slide Titles</vt:lpstr>
      </vt:variant>
      <vt:variant>
        <vt:i4>10</vt:i4>
      </vt:variant>
    </vt:vector>
  </HeadingPairs>
  <TitlesOfParts>
    <vt:vector size="21" baseType="lpstr">
      <vt:lpstr>Candara</vt:lpstr>
      <vt:lpstr>Arial</vt:lpstr>
      <vt:lpstr>Symbol</vt:lpstr>
      <vt:lpstr>Calibri</vt:lpstr>
      <vt:lpstr>Waveform</vt:lpstr>
      <vt:lpstr>Waveform</vt:lpstr>
      <vt:lpstr>Waveform</vt:lpstr>
      <vt:lpstr>Waveform</vt:lpstr>
      <vt:lpstr>Waveform</vt:lpstr>
      <vt:lpstr>Waveform</vt:lpstr>
      <vt:lpstr>Waveform</vt:lpstr>
      <vt:lpstr>Slide 1</vt:lpstr>
      <vt:lpstr>Found Poems</vt:lpstr>
      <vt:lpstr>Slide 3</vt:lpstr>
      <vt:lpstr>Slide 4</vt:lpstr>
      <vt:lpstr>Found Poems in the Classroom</vt:lpstr>
      <vt:lpstr>Found Poems in the Classroom</vt:lpstr>
      <vt:lpstr>Creating a Found Poem</vt:lpstr>
      <vt:lpstr>Creating a Found Poem</vt:lpstr>
      <vt:lpstr>References</vt:lpstr>
      <vt:lpstr>Directions (Printed Out)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Jada</dc:creator>
  <cp:lastModifiedBy>rrussell</cp:lastModifiedBy>
  <cp:revision>24</cp:revision>
  <dcterms:created xsi:type="dcterms:W3CDTF">2011-10-06T19:26:44Z</dcterms:created>
  <dcterms:modified xsi:type="dcterms:W3CDTF">2013-09-23T16:48:23Z</dcterms:modified>
</cp:coreProperties>
</file>