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DDD695-1F50-4DCF-B53C-1A769A3F07AD}"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426088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DD695-1F50-4DCF-B53C-1A769A3F07AD}"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2497635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DD695-1F50-4DCF-B53C-1A769A3F07AD}"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1103504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DD695-1F50-4DCF-B53C-1A769A3F07AD}"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171731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DD695-1F50-4DCF-B53C-1A769A3F07AD}" type="datetimeFigureOut">
              <a:rPr lang="en-US" smtClean="0"/>
              <a:t>10/30/2012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843523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DDD695-1F50-4DCF-B53C-1A769A3F07AD}"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400212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DDD695-1F50-4DCF-B53C-1A769A3F07AD}" type="datetimeFigureOut">
              <a:rPr lang="en-US" smtClean="0"/>
              <a:t>10/30/2012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255740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DDD695-1F50-4DCF-B53C-1A769A3F07AD}" type="datetimeFigureOut">
              <a:rPr lang="en-US" smtClean="0"/>
              <a:t>10/30/2012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98097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DD695-1F50-4DCF-B53C-1A769A3F07AD}" type="datetimeFigureOut">
              <a:rPr lang="en-US" smtClean="0"/>
              <a:t>10/30/2012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695658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DD695-1F50-4DCF-B53C-1A769A3F07AD}"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413623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DD695-1F50-4DCF-B53C-1A769A3F07AD}" type="datetimeFigureOut">
              <a:rPr lang="en-US" smtClean="0"/>
              <a:t>10/30/2012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18AA1-3C42-4C47-9530-D807EDA4CB47}" type="slidenum">
              <a:rPr lang="en-US" smtClean="0"/>
              <a:t>‹#›</a:t>
            </a:fld>
            <a:endParaRPr lang="en-US"/>
          </a:p>
        </p:txBody>
      </p:sp>
    </p:spTree>
    <p:extLst>
      <p:ext uri="{BB962C8B-B14F-4D97-AF65-F5344CB8AC3E}">
        <p14:creationId xmlns:p14="http://schemas.microsoft.com/office/powerpoint/2010/main" val="1277114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DD695-1F50-4DCF-B53C-1A769A3F07AD}" type="datetimeFigureOut">
              <a:rPr lang="en-US" smtClean="0"/>
              <a:t>10/30/2012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18AA1-3C42-4C47-9530-D807EDA4CB47}" type="slidenum">
              <a:rPr lang="en-US" smtClean="0"/>
              <a:t>‹#›</a:t>
            </a:fld>
            <a:endParaRPr lang="en-US"/>
          </a:p>
        </p:txBody>
      </p:sp>
    </p:spTree>
    <p:extLst>
      <p:ext uri="{BB962C8B-B14F-4D97-AF65-F5344CB8AC3E}">
        <p14:creationId xmlns:p14="http://schemas.microsoft.com/office/powerpoint/2010/main" val="318991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theoatmeal.com/comics/semicol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a:t>Journals &amp; Daily Oral Language</a:t>
            </a:r>
          </a:p>
        </p:txBody>
      </p:sp>
      <p:sp>
        <p:nvSpPr>
          <p:cNvPr id="2051" name="Rectangle 3"/>
          <p:cNvSpPr>
            <a:spLocks noGrp="1" noChangeArrowheads="1"/>
          </p:cNvSpPr>
          <p:nvPr>
            <p:ph type="subTitle" idx="1"/>
          </p:nvPr>
        </p:nvSpPr>
        <p:spPr/>
        <p:txBody>
          <a:bodyPr/>
          <a:lstStyle/>
          <a:p>
            <a:r>
              <a:rPr lang="en-US" b="1"/>
              <a:t>Mrs. Russell</a:t>
            </a:r>
          </a:p>
        </p:txBody>
      </p:sp>
    </p:spTree>
    <p:extLst>
      <p:ext uri="{BB962C8B-B14F-4D97-AF65-F5344CB8AC3E}">
        <p14:creationId xmlns:p14="http://schemas.microsoft.com/office/powerpoint/2010/main" val="68413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304800"/>
            <a:ext cx="4495800" cy="5181600"/>
          </a:xfrm>
        </p:spPr>
        <p:txBody>
          <a:bodyPr/>
          <a:lstStyle/>
          <a:p>
            <a:pPr>
              <a:lnSpc>
                <a:spcPct val="90000"/>
              </a:lnSpc>
              <a:buFontTx/>
              <a:buNone/>
            </a:pPr>
            <a:r>
              <a:rPr lang="en-US" sz="2400" b="1" dirty="0"/>
              <a:t>LEGALIZE</a:t>
            </a:r>
          </a:p>
          <a:p>
            <a:pPr>
              <a:lnSpc>
                <a:spcPct val="90000"/>
              </a:lnSpc>
            </a:pPr>
            <a:r>
              <a:rPr lang="en-US" sz="2000" b="1" dirty="0"/>
              <a:t>17 of 50 states said yes</a:t>
            </a:r>
          </a:p>
          <a:p>
            <a:pPr>
              <a:lnSpc>
                <a:spcPct val="90000"/>
              </a:lnSpc>
            </a:pPr>
            <a:r>
              <a:rPr lang="en-US" sz="2000" b="1" dirty="0"/>
              <a:t>Proponents says it’s effective in pain management – but can only cite peer-reviewed studies </a:t>
            </a:r>
          </a:p>
          <a:p>
            <a:pPr>
              <a:lnSpc>
                <a:spcPct val="90000"/>
              </a:lnSpc>
            </a:pPr>
            <a:r>
              <a:rPr lang="en-US" sz="2000" b="1" dirty="0"/>
              <a:t>Peer-reviewed studies show that MM helps relieve stress in dying patients</a:t>
            </a:r>
          </a:p>
          <a:p>
            <a:pPr>
              <a:lnSpc>
                <a:spcPct val="90000"/>
              </a:lnSpc>
            </a:pPr>
            <a:r>
              <a:rPr lang="en-US" sz="2000" b="1" dirty="0"/>
              <a:t>The air quality in bigger cities is just as bad as inhaling 2nd hand M smoke</a:t>
            </a:r>
          </a:p>
          <a:p>
            <a:pPr>
              <a:lnSpc>
                <a:spcPct val="90000"/>
              </a:lnSpc>
            </a:pPr>
            <a:r>
              <a:rPr lang="en-US" sz="2000" b="1" dirty="0"/>
              <a:t>Sick patients gained rather than lost weight.</a:t>
            </a:r>
          </a:p>
          <a:p>
            <a:pPr>
              <a:lnSpc>
                <a:spcPct val="90000"/>
              </a:lnSpc>
            </a:pPr>
            <a:r>
              <a:rPr lang="en-US" sz="2000" b="1" dirty="0"/>
              <a:t>Patients will use less than prescription pills and therefore have less medicine in their system.</a:t>
            </a:r>
          </a:p>
          <a:p>
            <a:pPr>
              <a:lnSpc>
                <a:spcPct val="90000"/>
              </a:lnSpc>
            </a:pPr>
            <a:endParaRPr lang="en-US" sz="2000" b="1" dirty="0"/>
          </a:p>
          <a:p>
            <a:pPr>
              <a:lnSpc>
                <a:spcPct val="90000"/>
              </a:lnSpc>
              <a:buFontTx/>
              <a:buNone/>
            </a:pPr>
            <a:endParaRPr lang="en-US" sz="2000" b="1" dirty="0"/>
          </a:p>
          <a:p>
            <a:pPr>
              <a:lnSpc>
                <a:spcPct val="90000"/>
              </a:lnSpc>
            </a:pPr>
            <a:endParaRPr lang="en-US" sz="2000" b="1" dirty="0"/>
          </a:p>
        </p:txBody>
      </p:sp>
      <p:sp>
        <p:nvSpPr>
          <p:cNvPr id="16388" name="Rectangle 4"/>
          <p:cNvSpPr>
            <a:spLocks noChangeArrowheads="1"/>
          </p:cNvSpPr>
          <p:nvPr/>
        </p:nvSpPr>
        <p:spPr bwMode="auto">
          <a:xfrm>
            <a:off x="4800600" y="304800"/>
            <a:ext cx="434340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400" b="1" dirty="0"/>
              <a:t>DON’T LEGALIZE</a:t>
            </a:r>
          </a:p>
          <a:p>
            <a:pPr marL="342900" indent="-342900">
              <a:spcBef>
                <a:spcPct val="20000"/>
              </a:spcBef>
              <a:buFontTx/>
              <a:buChar char="•"/>
            </a:pPr>
            <a:r>
              <a:rPr lang="en-US" sz="2000" b="1" dirty="0"/>
              <a:t>CSA has studies to prove there is “no acceptable medical use” </a:t>
            </a:r>
          </a:p>
          <a:p>
            <a:pPr marL="342900" indent="-342900">
              <a:spcBef>
                <a:spcPct val="20000"/>
              </a:spcBef>
              <a:buFontTx/>
              <a:buChar char="•"/>
            </a:pPr>
            <a:r>
              <a:rPr lang="en-US" sz="2000" b="1" dirty="0"/>
              <a:t>FDA says it’s dangerous, addictive, and injures the lungs, immune system, and brain.</a:t>
            </a:r>
          </a:p>
          <a:p>
            <a:pPr marL="342900" indent="-342900">
              <a:spcBef>
                <a:spcPct val="20000"/>
              </a:spcBef>
              <a:buFontTx/>
              <a:buChar char="•"/>
            </a:pPr>
            <a:r>
              <a:rPr lang="en-US" sz="2000" b="1" dirty="0"/>
              <a:t>Gateway drug to illegal drugs </a:t>
            </a:r>
          </a:p>
          <a:p>
            <a:pPr marL="342900" indent="-342900">
              <a:spcBef>
                <a:spcPct val="20000"/>
              </a:spcBef>
              <a:buFontTx/>
              <a:buChar char="•"/>
            </a:pPr>
            <a:r>
              <a:rPr lang="en-US" sz="2000" b="1" dirty="0"/>
              <a:t>There are plenty of approved drugs for pain management</a:t>
            </a:r>
          </a:p>
          <a:p>
            <a:pPr marL="342900" indent="-342900">
              <a:spcBef>
                <a:spcPct val="20000"/>
              </a:spcBef>
              <a:buFontTx/>
              <a:buChar char="•"/>
            </a:pPr>
            <a:r>
              <a:rPr lang="en-US" sz="2000" b="1" dirty="0"/>
              <a:t>M damages bronchial passages that cannot be repaired which leads to chronic bronchitis and pneumonia.</a:t>
            </a:r>
          </a:p>
          <a:p>
            <a:pPr marL="342900" indent="-342900">
              <a:spcBef>
                <a:spcPct val="20000"/>
              </a:spcBef>
              <a:buFontTx/>
              <a:buChar char="•"/>
            </a:pPr>
            <a:r>
              <a:rPr lang="en-US" sz="2000" b="1" dirty="0"/>
              <a:t>Sleep difficulty, depression, irritability, and restlessness.</a:t>
            </a:r>
          </a:p>
        </p:txBody>
      </p:sp>
    </p:spTree>
    <p:extLst>
      <p:ext uri="{BB962C8B-B14F-4D97-AF65-F5344CB8AC3E}">
        <p14:creationId xmlns:p14="http://schemas.microsoft.com/office/powerpoint/2010/main" val="3463656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0"/>
            <a:ext cx="8229600" cy="1143000"/>
          </a:xfrm>
        </p:spPr>
        <p:txBody>
          <a:bodyPr/>
          <a:lstStyle/>
          <a:p>
            <a:r>
              <a:rPr lang="en-US" b="1"/>
              <a:t>DOL</a:t>
            </a:r>
          </a:p>
        </p:txBody>
      </p:sp>
      <p:sp>
        <p:nvSpPr>
          <p:cNvPr id="18435" name="Rectangle 3"/>
          <p:cNvSpPr>
            <a:spLocks noGrp="1" noChangeArrowheads="1"/>
          </p:cNvSpPr>
          <p:nvPr>
            <p:ph type="body" idx="1"/>
          </p:nvPr>
        </p:nvSpPr>
        <p:spPr>
          <a:xfrm>
            <a:off x="457200" y="1295400"/>
            <a:ext cx="8229600" cy="5334000"/>
          </a:xfrm>
        </p:spPr>
        <p:txBody>
          <a:bodyPr/>
          <a:lstStyle/>
          <a:p>
            <a:pPr>
              <a:lnSpc>
                <a:spcPct val="90000"/>
              </a:lnSpc>
            </a:pPr>
            <a:r>
              <a:rPr lang="en-US" b="1"/>
              <a:t>Instructions: </a:t>
            </a:r>
            <a:r>
              <a:rPr lang="en-US"/>
              <a:t>Write the correct comparative and superlative forms for the following adjectives. You can form the comparative with </a:t>
            </a:r>
            <a:r>
              <a:rPr lang="en-US" i="1"/>
              <a:t>er</a:t>
            </a:r>
            <a:r>
              <a:rPr lang="en-US"/>
              <a:t> and the superlative with </a:t>
            </a:r>
            <a:r>
              <a:rPr lang="en-US" i="1"/>
              <a:t>est</a:t>
            </a:r>
            <a:r>
              <a:rPr lang="en-US"/>
              <a:t> UNLESS IT’S IRREGULAR!</a:t>
            </a:r>
          </a:p>
          <a:p>
            <a:pPr>
              <a:lnSpc>
                <a:spcPct val="90000"/>
              </a:lnSpc>
            </a:pPr>
            <a:r>
              <a:rPr lang="en-US"/>
              <a:t>1. glad</a:t>
            </a:r>
          </a:p>
          <a:p>
            <a:pPr>
              <a:lnSpc>
                <a:spcPct val="90000"/>
              </a:lnSpc>
            </a:pPr>
            <a:r>
              <a:rPr lang="en-US"/>
              <a:t>2. small</a:t>
            </a:r>
          </a:p>
          <a:p>
            <a:pPr>
              <a:lnSpc>
                <a:spcPct val="90000"/>
              </a:lnSpc>
            </a:pPr>
            <a:r>
              <a:rPr lang="en-US"/>
              <a:t>3. funny</a:t>
            </a:r>
          </a:p>
          <a:p>
            <a:pPr>
              <a:lnSpc>
                <a:spcPct val="90000"/>
              </a:lnSpc>
            </a:pPr>
            <a:r>
              <a:rPr lang="en-US"/>
              <a:t>4. good</a:t>
            </a:r>
          </a:p>
          <a:p>
            <a:pPr>
              <a:lnSpc>
                <a:spcPct val="90000"/>
              </a:lnSpc>
            </a:pPr>
            <a:r>
              <a:rPr lang="en-US"/>
              <a:t>5. bad</a:t>
            </a:r>
          </a:p>
        </p:txBody>
      </p:sp>
    </p:spTree>
    <p:extLst>
      <p:ext uri="{BB962C8B-B14F-4D97-AF65-F5344CB8AC3E}">
        <p14:creationId xmlns:p14="http://schemas.microsoft.com/office/powerpoint/2010/main" val="1211919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DOL</a:t>
            </a:r>
          </a:p>
        </p:txBody>
      </p:sp>
      <p:sp>
        <p:nvSpPr>
          <p:cNvPr id="20483" name="Rectangle 3"/>
          <p:cNvSpPr>
            <a:spLocks noGrp="1" noChangeArrowheads="1"/>
          </p:cNvSpPr>
          <p:nvPr>
            <p:ph type="body" idx="1"/>
          </p:nvPr>
        </p:nvSpPr>
        <p:spPr/>
        <p:txBody>
          <a:bodyPr/>
          <a:lstStyle/>
          <a:p>
            <a:r>
              <a:rPr lang="en-US" b="1"/>
              <a:t>Instructions: </a:t>
            </a:r>
            <a:r>
              <a:rPr lang="en-US"/>
              <a:t>Write the correct comparative and superlative forms for the following adjectives.</a:t>
            </a:r>
          </a:p>
          <a:p>
            <a:r>
              <a:rPr lang="en-US"/>
              <a:t>1. glad, gladder, gladdest</a:t>
            </a:r>
          </a:p>
          <a:p>
            <a:r>
              <a:rPr lang="en-US"/>
              <a:t>2. small, smaller, smallest</a:t>
            </a:r>
          </a:p>
          <a:p>
            <a:r>
              <a:rPr lang="en-US"/>
              <a:t>3. funny, funnier, funniest</a:t>
            </a:r>
          </a:p>
          <a:p>
            <a:r>
              <a:rPr lang="en-US"/>
              <a:t>4. good, better, best</a:t>
            </a:r>
          </a:p>
          <a:p>
            <a:r>
              <a:rPr lang="en-US"/>
              <a:t>5. bad, worse, the worst</a:t>
            </a:r>
          </a:p>
        </p:txBody>
      </p:sp>
    </p:spTree>
    <p:extLst>
      <p:ext uri="{BB962C8B-B14F-4D97-AF65-F5344CB8AC3E}">
        <p14:creationId xmlns:p14="http://schemas.microsoft.com/office/powerpoint/2010/main" val="845764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a:p>
        </p:txBody>
      </p:sp>
      <p:sp>
        <p:nvSpPr>
          <p:cNvPr id="25603" name="Rectangle 3"/>
          <p:cNvSpPr>
            <a:spLocks noGrp="1" noChangeArrowheads="1"/>
          </p:cNvSpPr>
          <p:nvPr>
            <p:ph type="body" idx="1"/>
          </p:nvPr>
        </p:nvSpPr>
        <p:spPr/>
        <p:txBody>
          <a:bodyPr/>
          <a:lstStyle/>
          <a:p>
            <a:r>
              <a:rPr lang="en-US"/>
              <a:t>I like </a:t>
            </a:r>
            <a:r>
              <a:rPr lang="en-US">
                <a:solidFill>
                  <a:srgbClr val="FF0066"/>
                </a:solidFill>
              </a:rPr>
              <a:t>to run</a:t>
            </a:r>
            <a:r>
              <a:rPr lang="en-US"/>
              <a:t>, </a:t>
            </a:r>
            <a:r>
              <a:rPr lang="en-US">
                <a:solidFill>
                  <a:srgbClr val="FF0066"/>
                </a:solidFill>
              </a:rPr>
              <a:t>to eat</a:t>
            </a:r>
            <a:r>
              <a:rPr lang="en-US"/>
              <a:t>, and </a:t>
            </a:r>
            <a:r>
              <a:rPr lang="en-US">
                <a:solidFill>
                  <a:srgbClr val="FF0066"/>
                </a:solidFill>
              </a:rPr>
              <a:t>to play</a:t>
            </a:r>
            <a:r>
              <a:rPr lang="en-US"/>
              <a:t> in the park.  </a:t>
            </a:r>
          </a:p>
          <a:p>
            <a:r>
              <a:rPr lang="en-US"/>
              <a:t>I like </a:t>
            </a:r>
            <a:r>
              <a:rPr lang="en-US" b="1">
                <a:solidFill>
                  <a:srgbClr val="66FF99"/>
                </a:solidFill>
              </a:rPr>
              <a:t>running</a:t>
            </a:r>
            <a:r>
              <a:rPr lang="en-US"/>
              <a:t>, </a:t>
            </a:r>
            <a:r>
              <a:rPr lang="en-US" b="1">
                <a:solidFill>
                  <a:srgbClr val="66FF99"/>
                </a:solidFill>
              </a:rPr>
              <a:t>eating</a:t>
            </a:r>
            <a:r>
              <a:rPr lang="en-US"/>
              <a:t>, and </a:t>
            </a:r>
            <a:r>
              <a:rPr lang="en-US">
                <a:solidFill>
                  <a:srgbClr val="FF00FF"/>
                </a:solidFill>
              </a:rPr>
              <a:t>to play</a:t>
            </a:r>
            <a:r>
              <a:rPr lang="en-US"/>
              <a:t> in the park. NOT </a:t>
            </a:r>
          </a:p>
          <a:p>
            <a:endParaRPr lang="en-US"/>
          </a:p>
          <a:p>
            <a:r>
              <a:rPr lang="en-US"/>
              <a:t>I played with my sister at the park. We went to slide and swing.  I like the park. </a:t>
            </a:r>
          </a:p>
        </p:txBody>
      </p:sp>
    </p:spTree>
    <p:extLst>
      <p:ext uri="{BB962C8B-B14F-4D97-AF65-F5344CB8AC3E}">
        <p14:creationId xmlns:p14="http://schemas.microsoft.com/office/powerpoint/2010/main" val="83290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p:txBody>
          <a:bodyPr/>
          <a:lstStyle/>
          <a:p>
            <a:pPr>
              <a:buFontTx/>
              <a:buNone/>
            </a:pPr>
            <a:r>
              <a:rPr lang="en-US" sz="5400" b="1"/>
              <a:t>If you start in the past, stay in the past.  If you start in the present, stay in the present. </a:t>
            </a:r>
          </a:p>
        </p:txBody>
      </p:sp>
    </p:spTree>
    <p:extLst>
      <p:ext uri="{BB962C8B-B14F-4D97-AF65-F5344CB8AC3E}">
        <p14:creationId xmlns:p14="http://schemas.microsoft.com/office/powerpoint/2010/main" val="992675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dirty="0"/>
              <a:t>Journal – 10/22</a:t>
            </a:r>
          </a:p>
        </p:txBody>
      </p:sp>
      <p:sp>
        <p:nvSpPr>
          <p:cNvPr id="10243" name="Rectangle 3"/>
          <p:cNvSpPr>
            <a:spLocks noGrp="1" noChangeArrowheads="1"/>
          </p:cNvSpPr>
          <p:nvPr>
            <p:ph type="body" idx="1"/>
          </p:nvPr>
        </p:nvSpPr>
        <p:spPr>
          <a:xfrm>
            <a:off x="457200" y="1600200"/>
            <a:ext cx="8077200" cy="5257800"/>
          </a:xfrm>
        </p:spPr>
        <p:txBody>
          <a:bodyPr/>
          <a:lstStyle/>
          <a:p>
            <a:r>
              <a:rPr lang="en-US" sz="3600" b="1" dirty="0"/>
              <a:t>There are two different set of rules for everyone:  society’s rules and individual’s rules. For many people, these rules are separate lists.  Why do you think these lists are different?  Are your two lists different and why/why not?  </a:t>
            </a:r>
          </a:p>
        </p:txBody>
      </p:sp>
      <p:sp>
        <p:nvSpPr>
          <p:cNvPr id="10244" name="Rectangle 4"/>
          <p:cNvSpPr>
            <a:spLocks noChangeArrowheads="1"/>
          </p:cNvSpPr>
          <p:nvPr/>
        </p:nvSpPr>
        <p:spPr bwMode="auto">
          <a:xfrm>
            <a:off x="533400" y="5638800"/>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3200" dirty="0"/>
              <a:t>10 lines, margin to margin in your journal. Don’t forget to date and title.</a:t>
            </a:r>
          </a:p>
        </p:txBody>
      </p:sp>
    </p:spTree>
    <p:extLst>
      <p:ext uri="{BB962C8B-B14F-4D97-AF65-F5344CB8AC3E}">
        <p14:creationId xmlns:p14="http://schemas.microsoft.com/office/powerpoint/2010/main" val="3354130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a:t>DOL – 10/22</a:t>
            </a:r>
          </a:p>
        </p:txBody>
      </p:sp>
      <p:sp>
        <p:nvSpPr>
          <p:cNvPr id="11267" name="Rectangle 3"/>
          <p:cNvSpPr>
            <a:spLocks noGrp="1" noChangeArrowheads="1"/>
          </p:cNvSpPr>
          <p:nvPr>
            <p:ph type="body" idx="1"/>
          </p:nvPr>
        </p:nvSpPr>
        <p:spPr>
          <a:xfrm>
            <a:off x="457200" y="1600200"/>
            <a:ext cx="8229600" cy="3733800"/>
          </a:xfrm>
        </p:spPr>
        <p:txBody>
          <a:bodyPr/>
          <a:lstStyle/>
          <a:p>
            <a:r>
              <a:rPr lang="en-US" sz="4400" b="1" dirty="0"/>
              <a:t>http://www.chompchomp.com/irregular01/irregular01.htm</a:t>
            </a:r>
          </a:p>
        </p:txBody>
      </p:sp>
    </p:spTree>
    <p:extLst>
      <p:ext uri="{BB962C8B-B14F-4D97-AF65-F5344CB8AC3E}">
        <p14:creationId xmlns:p14="http://schemas.microsoft.com/office/powerpoint/2010/main" val="2900299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a:t>Journal – Friday, 10/26</a:t>
            </a:r>
          </a:p>
        </p:txBody>
      </p:sp>
      <p:sp>
        <p:nvSpPr>
          <p:cNvPr id="27651" name="Rectangle 3"/>
          <p:cNvSpPr>
            <a:spLocks noGrp="1" noChangeArrowheads="1"/>
          </p:cNvSpPr>
          <p:nvPr>
            <p:ph type="body" idx="1"/>
          </p:nvPr>
        </p:nvSpPr>
        <p:spPr>
          <a:xfrm>
            <a:off x="457200" y="1600200"/>
            <a:ext cx="8229600" cy="4953000"/>
          </a:xfrm>
        </p:spPr>
        <p:txBody>
          <a:bodyPr/>
          <a:lstStyle/>
          <a:p>
            <a:r>
              <a:rPr lang="en-US"/>
              <a:t>Now that you’ve thrown a Gatsby party, tell me what your next birthday party will look like.  Are you low key and just like a family dinner and cake with your 2 best friends or do you invite waaaaaaay too many people and have food, music, a huge cake, and all the bells and whistles?  </a:t>
            </a:r>
          </a:p>
        </p:txBody>
      </p:sp>
    </p:spTree>
    <p:extLst>
      <p:ext uri="{BB962C8B-B14F-4D97-AF65-F5344CB8AC3E}">
        <p14:creationId xmlns:p14="http://schemas.microsoft.com/office/powerpoint/2010/main" val="4027575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a:t>DOL</a:t>
            </a:r>
          </a:p>
        </p:txBody>
      </p:sp>
      <p:sp>
        <p:nvSpPr>
          <p:cNvPr id="28675" name="Rectangle 3"/>
          <p:cNvSpPr>
            <a:spLocks noGrp="1" noChangeArrowheads="1"/>
          </p:cNvSpPr>
          <p:nvPr>
            <p:ph type="body" idx="1"/>
          </p:nvPr>
        </p:nvSpPr>
        <p:spPr/>
        <p:txBody>
          <a:bodyPr/>
          <a:lstStyle/>
          <a:p>
            <a:r>
              <a:rPr lang="en-US"/>
              <a:t>SPELLING  &amp; 4 MUST HAVE HELPERS</a:t>
            </a:r>
          </a:p>
          <a:p>
            <a:pPr lvl="1"/>
            <a:r>
              <a:rPr lang="en-US"/>
              <a:t>I before E, except after C </a:t>
            </a:r>
          </a:p>
          <a:p>
            <a:pPr lvl="1"/>
            <a:r>
              <a:rPr lang="en-US"/>
              <a:t>Drop the final E</a:t>
            </a:r>
          </a:p>
          <a:p>
            <a:pPr lvl="1"/>
            <a:r>
              <a:rPr lang="en-US"/>
              <a:t>Final Y to I</a:t>
            </a:r>
          </a:p>
          <a:p>
            <a:pPr lvl="1"/>
            <a:r>
              <a:rPr lang="en-US"/>
              <a:t>Double the final consonant </a:t>
            </a:r>
          </a:p>
          <a:p>
            <a:pPr lvl="1"/>
            <a:endParaRPr lang="en-US"/>
          </a:p>
        </p:txBody>
      </p:sp>
    </p:spTree>
    <p:extLst>
      <p:ext uri="{BB962C8B-B14F-4D97-AF65-F5344CB8AC3E}">
        <p14:creationId xmlns:p14="http://schemas.microsoft.com/office/powerpoint/2010/main" val="2067574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a:t>I before E</a:t>
            </a:r>
          </a:p>
        </p:txBody>
      </p:sp>
      <p:sp>
        <p:nvSpPr>
          <p:cNvPr id="29699" name="Rectangle 3"/>
          <p:cNvSpPr>
            <a:spLocks noGrp="1" noChangeArrowheads="1"/>
          </p:cNvSpPr>
          <p:nvPr>
            <p:ph type="body" idx="1"/>
          </p:nvPr>
        </p:nvSpPr>
        <p:spPr/>
        <p:txBody>
          <a:bodyPr/>
          <a:lstStyle/>
          <a:p>
            <a:r>
              <a:rPr lang="en-US"/>
              <a:t>Use </a:t>
            </a:r>
            <a:r>
              <a:rPr lang="en-US" i="1"/>
              <a:t>i</a:t>
            </a:r>
            <a:r>
              <a:rPr lang="en-US"/>
              <a:t> before </a:t>
            </a:r>
            <a:r>
              <a:rPr lang="en-US" i="1"/>
              <a:t>e</a:t>
            </a:r>
            <a:r>
              <a:rPr lang="en-US"/>
              <a:t>, except after </a:t>
            </a:r>
            <a:r>
              <a:rPr lang="en-US" i="1"/>
              <a:t>c</a:t>
            </a:r>
            <a:r>
              <a:rPr lang="en-US"/>
              <a:t>, or when sounded as "a" as in "neighbor" and "weigh."</a:t>
            </a:r>
            <a:br>
              <a:rPr lang="en-US"/>
            </a:br>
            <a:r>
              <a:rPr lang="en-US"/>
              <a:t>EXAMPLES: believe, chief, piece, and thief; deceive, receive, weigh, and freight</a:t>
            </a:r>
            <a:br>
              <a:rPr lang="en-US"/>
            </a:br>
            <a:r>
              <a:rPr lang="en-US"/>
              <a:t>COMMON EXCEPTIONS: efficient, weird, height, neither, ancient, caffeine, foreign</a:t>
            </a:r>
          </a:p>
        </p:txBody>
      </p:sp>
    </p:spTree>
    <p:extLst>
      <p:ext uri="{BB962C8B-B14F-4D97-AF65-F5344CB8AC3E}">
        <p14:creationId xmlns:p14="http://schemas.microsoft.com/office/powerpoint/2010/main" val="4113142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a:t>TGG Reading Calendar</a:t>
            </a:r>
          </a:p>
        </p:txBody>
      </p:sp>
      <p:sp>
        <p:nvSpPr>
          <p:cNvPr id="24579" name="Rectangle 3"/>
          <p:cNvSpPr>
            <a:spLocks noGrp="1" noChangeArrowheads="1"/>
          </p:cNvSpPr>
          <p:nvPr>
            <p:ph type="body" idx="1"/>
          </p:nvPr>
        </p:nvSpPr>
        <p:spPr>
          <a:xfrm>
            <a:off x="457200" y="1219200"/>
            <a:ext cx="8229600" cy="4724400"/>
          </a:xfrm>
        </p:spPr>
        <p:txBody>
          <a:bodyPr/>
          <a:lstStyle/>
          <a:p>
            <a:pPr marL="609600" indent="-609600">
              <a:lnSpc>
                <a:spcPct val="90000"/>
              </a:lnSpc>
              <a:buFontTx/>
              <a:buNone/>
            </a:pPr>
            <a:r>
              <a:rPr lang="en-US" sz="2800" b="1" dirty="0" err="1"/>
              <a:t>Ch</a:t>
            </a:r>
            <a:r>
              <a:rPr lang="en-US" sz="2800" b="1" dirty="0"/>
              <a:t>		Pages 	Date Completed by </a:t>
            </a:r>
          </a:p>
          <a:p>
            <a:pPr marL="609600" indent="-609600">
              <a:lnSpc>
                <a:spcPct val="90000"/>
              </a:lnSpc>
              <a:buFontTx/>
              <a:buAutoNum type="arabicPlain"/>
            </a:pPr>
            <a:r>
              <a:rPr lang="en-US" sz="2800" b="1" i="1" dirty="0">
                <a:solidFill>
                  <a:srgbClr val="FF0000"/>
                </a:solidFill>
              </a:rPr>
              <a:t>1-21 		10/12 </a:t>
            </a:r>
          </a:p>
          <a:p>
            <a:pPr marL="609600" indent="-609600">
              <a:lnSpc>
                <a:spcPct val="90000"/>
              </a:lnSpc>
              <a:buFontTx/>
              <a:buAutoNum type="arabicPlain" startAt="2"/>
            </a:pPr>
            <a:r>
              <a:rPr lang="en-US" sz="2800" b="1" i="1" dirty="0">
                <a:solidFill>
                  <a:srgbClr val="FF0000"/>
                </a:solidFill>
              </a:rPr>
              <a:t>23-38 		10/15 </a:t>
            </a:r>
          </a:p>
          <a:p>
            <a:pPr marL="609600" indent="-609600">
              <a:lnSpc>
                <a:spcPct val="90000"/>
              </a:lnSpc>
              <a:buFontTx/>
              <a:buAutoNum type="arabicPlain" startAt="2"/>
            </a:pPr>
            <a:r>
              <a:rPr lang="en-US" sz="2800" b="1" i="1" dirty="0">
                <a:solidFill>
                  <a:srgbClr val="FF0000"/>
                </a:solidFill>
              </a:rPr>
              <a:t>39-59 		10/17 </a:t>
            </a:r>
          </a:p>
          <a:p>
            <a:pPr marL="609600" indent="-609600">
              <a:lnSpc>
                <a:spcPct val="90000"/>
              </a:lnSpc>
              <a:buFontTx/>
              <a:buAutoNum type="arabicPlain" startAt="2"/>
            </a:pPr>
            <a:r>
              <a:rPr lang="en-US" sz="2800" b="1" dirty="0">
                <a:solidFill>
                  <a:srgbClr val="FF0000"/>
                </a:solidFill>
              </a:rPr>
              <a:t>61-80 		10/22 </a:t>
            </a:r>
          </a:p>
          <a:p>
            <a:pPr marL="609600" indent="-609600">
              <a:lnSpc>
                <a:spcPct val="90000"/>
              </a:lnSpc>
              <a:buFontTx/>
              <a:buAutoNum type="arabicPlain" startAt="2"/>
            </a:pPr>
            <a:r>
              <a:rPr lang="en-US" sz="2800" b="1" dirty="0">
                <a:solidFill>
                  <a:srgbClr val="FF0000"/>
                </a:solidFill>
              </a:rPr>
              <a:t>81-96 		</a:t>
            </a:r>
            <a:r>
              <a:rPr lang="en-US" sz="2800" b="1" dirty="0" smtClean="0">
                <a:solidFill>
                  <a:srgbClr val="FF0000"/>
                </a:solidFill>
              </a:rPr>
              <a:t>10/23</a:t>
            </a:r>
            <a:endParaRPr lang="en-US" sz="2800" b="1" dirty="0">
              <a:solidFill>
                <a:srgbClr val="FF0000"/>
              </a:solidFill>
            </a:endParaRPr>
          </a:p>
          <a:p>
            <a:pPr marL="609600" indent="-609600">
              <a:lnSpc>
                <a:spcPct val="90000"/>
              </a:lnSpc>
              <a:buFontTx/>
              <a:buAutoNum type="arabicPlain" startAt="2"/>
            </a:pPr>
            <a:r>
              <a:rPr lang="en-US" sz="2800" b="1" dirty="0">
                <a:solidFill>
                  <a:srgbClr val="FF0000"/>
                </a:solidFill>
              </a:rPr>
              <a:t>97-111 		</a:t>
            </a:r>
            <a:r>
              <a:rPr lang="en-US" sz="2800" b="1" dirty="0" smtClean="0">
                <a:solidFill>
                  <a:srgbClr val="FF0000"/>
                </a:solidFill>
              </a:rPr>
              <a:t>10/25</a:t>
            </a:r>
            <a:endParaRPr lang="en-US" sz="2800" b="1" dirty="0">
              <a:solidFill>
                <a:srgbClr val="FF0000"/>
              </a:solidFill>
            </a:endParaRPr>
          </a:p>
          <a:p>
            <a:pPr marL="609600" indent="-609600">
              <a:lnSpc>
                <a:spcPct val="90000"/>
              </a:lnSpc>
              <a:buFontTx/>
              <a:buAutoNum type="arabicPlain" startAt="2"/>
            </a:pPr>
            <a:r>
              <a:rPr lang="en-US" sz="2800" b="1" dirty="0">
                <a:solidFill>
                  <a:srgbClr val="FF0000"/>
                </a:solidFill>
              </a:rPr>
              <a:t>113-145 	</a:t>
            </a:r>
            <a:r>
              <a:rPr lang="en-US" sz="2800" b="1" dirty="0" smtClean="0">
                <a:solidFill>
                  <a:srgbClr val="FF0000"/>
                </a:solidFill>
              </a:rPr>
              <a:t>10/29</a:t>
            </a:r>
            <a:endParaRPr lang="en-US" sz="2800" b="1" dirty="0">
              <a:solidFill>
                <a:srgbClr val="FF0000"/>
              </a:solidFill>
            </a:endParaRPr>
          </a:p>
          <a:p>
            <a:pPr marL="609600" indent="-609600">
              <a:lnSpc>
                <a:spcPct val="90000"/>
              </a:lnSpc>
              <a:buFontTx/>
              <a:buAutoNum type="arabicPlain" startAt="2"/>
            </a:pPr>
            <a:r>
              <a:rPr lang="en-US" sz="2800" dirty="0"/>
              <a:t>147-163 	11/1 </a:t>
            </a:r>
            <a:r>
              <a:rPr lang="en-US" sz="2800" dirty="0" smtClean="0"/>
              <a:t>– Thursday </a:t>
            </a:r>
            <a:endParaRPr lang="en-US" sz="2800" dirty="0"/>
          </a:p>
          <a:p>
            <a:pPr marL="609600" indent="-609600">
              <a:lnSpc>
                <a:spcPct val="90000"/>
              </a:lnSpc>
              <a:buFontTx/>
              <a:buAutoNum type="arabicPlain" startAt="2"/>
            </a:pPr>
            <a:r>
              <a:rPr lang="en-US" sz="2800" dirty="0"/>
              <a:t>163-180 	11/5 – Monday (2 </a:t>
            </a:r>
            <a:r>
              <a:rPr lang="en-US" sz="2800" dirty="0" err="1"/>
              <a:t>wks</a:t>
            </a:r>
            <a:r>
              <a:rPr lang="en-US" sz="2800" dirty="0"/>
              <a:t>)</a:t>
            </a:r>
          </a:p>
        </p:txBody>
      </p:sp>
      <p:sp>
        <p:nvSpPr>
          <p:cNvPr id="24580" name="Text Box 4"/>
          <p:cNvSpPr txBox="1">
            <a:spLocks noChangeArrowheads="1"/>
          </p:cNvSpPr>
          <p:nvPr/>
        </p:nvSpPr>
        <p:spPr bwMode="auto">
          <a:xfrm>
            <a:off x="0" y="6172200"/>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u="sng">
                <a:solidFill>
                  <a:srgbClr val="FF0066"/>
                </a:solidFill>
              </a:rPr>
              <a:t>Items in red have been checked as of Wednesday, 10/24 and were on last 9 weeks.  </a:t>
            </a:r>
          </a:p>
        </p:txBody>
      </p:sp>
    </p:spTree>
    <p:extLst>
      <p:ext uri="{BB962C8B-B14F-4D97-AF65-F5344CB8AC3E}">
        <p14:creationId xmlns:p14="http://schemas.microsoft.com/office/powerpoint/2010/main" val="133879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z="4000"/>
              <a:t>Dropping the Final E</a:t>
            </a:r>
            <a:br>
              <a:rPr lang="en-US" sz="4000"/>
            </a:br>
            <a:endParaRPr lang="en-US" sz="4000"/>
          </a:p>
        </p:txBody>
      </p:sp>
      <p:sp>
        <p:nvSpPr>
          <p:cNvPr id="30723" name="Rectangle 3"/>
          <p:cNvSpPr>
            <a:spLocks noGrp="1" noChangeArrowheads="1"/>
          </p:cNvSpPr>
          <p:nvPr>
            <p:ph type="body" idx="1"/>
          </p:nvPr>
        </p:nvSpPr>
        <p:spPr>
          <a:xfrm>
            <a:off x="457200" y="1066800"/>
            <a:ext cx="8229600" cy="5059363"/>
          </a:xfrm>
        </p:spPr>
        <p:txBody>
          <a:bodyPr/>
          <a:lstStyle/>
          <a:p>
            <a:pPr>
              <a:lnSpc>
                <a:spcPct val="90000"/>
              </a:lnSpc>
            </a:pPr>
            <a:r>
              <a:rPr lang="en-US"/>
              <a:t>Drop the final </a:t>
            </a:r>
            <a:r>
              <a:rPr lang="en-US" i="1"/>
              <a:t>e</a:t>
            </a:r>
            <a:r>
              <a:rPr lang="en-US"/>
              <a:t> before a suffix beginning with a vowel (</a:t>
            </a:r>
            <a:r>
              <a:rPr lang="en-US" i="1"/>
              <a:t>a, e, i, o, u</a:t>
            </a:r>
            <a:r>
              <a:rPr lang="en-US"/>
              <a:t>) but not before a suffix beginning with a consonant.</a:t>
            </a:r>
            <a:br>
              <a:rPr lang="en-US"/>
            </a:br>
            <a:r>
              <a:rPr lang="en-US"/>
              <a:t>EXAMPLES:</a:t>
            </a:r>
            <a:br>
              <a:rPr lang="en-US"/>
            </a:br>
            <a:r>
              <a:rPr lang="en-US"/>
              <a:t>ride + ing = riding</a:t>
            </a:r>
            <a:br>
              <a:rPr lang="en-US"/>
            </a:br>
            <a:r>
              <a:rPr lang="en-US"/>
              <a:t>guide + ance = guidance</a:t>
            </a:r>
            <a:br>
              <a:rPr lang="en-US"/>
            </a:br>
            <a:r>
              <a:rPr lang="en-US"/>
              <a:t>hope + ing = hoping</a:t>
            </a:r>
            <a:br>
              <a:rPr lang="en-US"/>
            </a:br>
            <a:r>
              <a:rPr lang="en-US"/>
              <a:t>entire + ly = entirely</a:t>
            </a:r>
            <a:br>
              <a:rPr lang="en-US"/>
            </a:br>
            <a:r>
              <a:rPr lang="en-US"/>
              <a:t>like + ness = likeness</a:t>
            </a:r>
            <a:br>
              <a:rPr lang="en-US"/>
            </a:br>
            <a:r>
              <a:rPr lang="en-US"/>
              <a:t>arrange + ment = arrangement</a:t>
            </a:r>
            <a:br>
              <a:rPr lang="en-US"/>
            </a:br>
            <a:r>
              <a:rPr lang="en-US"/>
              <a:t>COMMON EXCEPTIONS: truly, noticeable</a:t>
            </a:r>
          </a:p>
        </p:txBody>
      </p:sp>
    </p:spTree>
    <p:extLst>
      <p:ext uri="{BB962C8B-B14F-4D97-AF65-F5344CB8AC3E}">
        <p14:creationId xmlns:p14="http://schemas.microsoft.com/office/powerpoint/2010/main" val="20748806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792162"/>
          </a:xfrm>
        </p:spPr>
        <p:txBody>
          <a:bodyPr>
            <a:normAutofit fontScale="90000"/>
          </a:bodyPr>
          <a:lstStyle/>
          <a:p>
            <a:r>
              <a:rPr lang="en-US" sz="4000" b="1"/>
              <a:t>Changing a Final Y to I</a:t>
            </a:r>
            <a:br>
              <a:rPr lang="en-US" sz="4000" b="1"/>
            </a:br>
            <a:endParaRPr lang="en-US" sz="4000" b="1"/>
          </a:p>
        </p:txBody>
      </p:sp>
      <p:sp>
        <p:nvSpPr>
          <p:cNvPr id="31747" name="Rectangle 3"/>
          <p:cNvSpPr>
            <a:spLocks noGrp="1" noChangeArrowheads="1"/>
          </p:cNvSpPr>
          <p:nvPr>
            <p:ph type="body" idx="1"/>
          </p:nvPr>
        </p:nvSpPr>
        <p:spPr>
          <a:xfrm>
            <a:off x="457200" y="990600"/>
            <a:ext cx="8229600" cy="5135563"/>
          </a:xfrm>
        </p:spPr>
        <p:txBody>
          <a:bodyPr/>
          <a:lstStyle/>
          <a:p>
            <a:r>
              <a:rPr lang="en-US" sz="2800"/>
              <a:t>Change a final </a:t>
            </a:r>
            <a:r>
              <a:rPr lang="en-US" sz="2800" i="1"/>
              <a:t>y</a:t>
            </a:r>
            <a:r>
              <a:rPr lang="en-US" sz="2800"/>
              <a:t> to </a:t>
            </a:r>
            <a:r>
              <a:rPr lang="en-US" sz="2800" i="1"/>
              <a:t>i</a:t>
            </a:r>
            <a:r>
              <a:rPr lang="en-US" sz="2800"/>
              <a:t> before a suffix, unless the suffix begins with </a:t>
            </a:r>
            <a:r>
              <a:rPr lang="en-US" sz="2800" i="1"/>
              <a:t>i</a:t>
            </a:r>
            <a:r>
              <a:rPr lang="en-US" sz="2800"/>
              <a:t>.</a:t>
            </a:r>
            <a:br>
              <a:rPr lang="en-US" sz="2800"/>
            </a:br>
            <a:r>
              <a:rPr lang="en-US" sz="2800"/>
              <a:t>EXAMPLES:</a:t>
            </a:r>
            <a:br>
              <a:rPr lang="en-US" sz="2800"/>
            </a:br>
            <a:r>
              <a:rPr lang="en-US" sz="2800"/>
              <a:t>defy + ance = defiance</a:t>
            </a:r>
            <a:br>
              <a:rPr lang="en-US" sz="2800"/>
            </a:br>
            <a:r>
              <a:rPr lang="en-US" sz="2800"/>
              <a:t>party + es = parties</a:t>
            </a:r>
            <a:br>
              <a:rPr lang="en-US" sz="2800"/>
            </a:br>
            <a:r>
              <a:rPr lang="en-US" sz="2800"/>
              <a:t>pity + ful = pitiful</a:t>
            </a:r>
            <a:br>
              <a:rPr lang="en-US" sz="2800"/>
            </a:br>
            <a:r>
              <a:rPr lang="en-US" sz="2800"/>
              <a:t>try + es = tries</a:t>
            </a:r>
            <a:br>
              <a:rPr lang="en-US" sz="2800"/>
            </a:br>
            <a:r>
              <a:rPr lang="en-US" sz="2800"/>
              <a:t>try + ing = trying</a:t>
            </a:r>
            <a:br>
              <a:rPr lang="en-US" sz="2800"/>
            </a:br>
            <a:r>
              <a:rPr lang="en-US" sz="2800"/>
              <a:t>copy + ing = copying</a:t>
            </a:r>
            <a:br>
              <a:rPr lang="en-US" sz="2800"/>
            </a:br>
            <a:r>
              <a:rPr lang="en-US" sz="2800"/>
              <a:t>occupy + ing = occupying</a:t>
            </a:r>
            <a:br>
              <a:rPr lang="en-US" sz="2800"/>
            </a:br>
            <a:r>
              <a:rPr lang="en-US" sz="2800"/>
              <a:t>COMMON EXCEPTIONS: journeying, memorize</a:t>
            </a:r>
          </a:p>
        </p:txBody>
      </p:sp>
    </p:spTree>
    <p:extLst>
      <p:ext uri="{BB962C8B-B14F-4D97-AF65-F5344CB8AC3E}">
        <p14:creationId xmlns:p14="http://schemas.microsoft.com/office/powerpoint/2010/main" val="8018681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US" sz="4000" b="1"/>
              <a:t>Doubling a Final Consonant</a:t>
            </a:r>
            <a:br>
              <a:rPr lang="en-US" sz="4000" b="1"/>
            </a:br>
            <a:endParaRPr lang="en-US" sz="4000" b="1"/>
          </a:p>
        </p:txBody>
      </p:sp>
      <p:sp>
        <p:nvSpPr>
          <p:cNvPr id="32771" name="Rectangle 3"/>
          <p:cNvSpPr>
            <a:spLocks noGrp="1" noChangeArrowheads="1"/>
          </p:cNvSpPr>
          <p:nvPr>
            <p:ph type="body" idx="1"/>
          </p:nvPr>
        </p:nvSpPr>
        <p:spPr>
          <a:xfrm>
            <a:off x="457200" y="1066800"/>
            <a:ext cx="8229600" cy="5791200"/>
          </a:xfrm>
        </p:spPr>
        <p:txBody>
          <a:bodyPr/>
          <a:lstStyle/>
          <a:p>
            <a:r>
              <a:rPr lang="en-US" sz="2800"/>
              <a:t>Double a final single consonant before a suffix beginning with a vowel when </a:t>
            </a:r>
            <a:r>
              <a:rPr lang="en-US" sz="2800" i="1"/>
              <a:t>both</a:t>
            </a:r>
            <a:r>
              <a:rPr lang="en-US" sz="2800"/>
              <a:t> of these conditions exist:</a:t>
            </a:r>
            <a:br>
              <a:rPr lang="en-US" sz="2800"/>
            </a:br>
            <a:r>
              <a:rPr lang="en-US" sz="2800"/>
              <a:t>(a) a single vowel precedes the consonant;</a:t>
            </a:r>
            <a:br>
              <a:rPr lang="en-US" sz="2800"/>
            </a:br>
            <a:r>
              <a:rPr lang="en-US" sz="2800"/>
              <a:t>(b) the consonant ends an accented syllable or a one-syllable word.</a:t>
            </a:r>
            <a:br>
              <a:rPr lang="en-US" sz="2800"/>
            </a:br>
            <a:r>
              <a:rPr lang="en-US" sz="2800"/>
              <a:t>EXAMPLES:</a:t>
            </a:r>
            <a:br>
              <a:rPr lang="en-US" sz="2800"/>
            </a:br>
            <a:r>
              <a:rPr lang="en-US" sz="2800"/>
              <a:t>stop + ing = stopping</a:t>
            </a:r>
            <a:br>
              <a:rPr lang="en-US" sz="2800"/>
            </a:br>
            <a:r>
              <a:rPr lang="en-US" sz="2800"/>
              <a:t>admit + ed = admitted</a:t>
            </a:r>
            <a:br>
              <a:rPr lang="en-US" sz="2800"/>
            </a:br>
            <a:r>
              <a:rPr lang="en-US" sz="2800"/>
              <a:t>occur + ence = occurrence</a:t>
            </a:r>
            <a:br>
              <a:rPr lang="en-US" sz="2800"/>
            </a:br>
            <a:r>
              <a:rPr lang="en-US" sz="2800"/>
              <a:t>stoop + ing = stooping</a:t>
            </a:r>
            <a:br>
              <a:rPr lang="en-US" sz="2800"/>
            </a:br>
            <a:r>
              <a:rPr lang="en-US" sz="2800"/>
              <a:t>benefit + ed = benefited</a:t>
            </a:r>
            <a:br>
              <a:rPr lang="en-US" sz="2800"/>
            </a:br>
            <a:r>
              <a:rPr lang="en-US" sz="2800"/>
              <a:t>delight + ful = delightful</a:t>
            </a:r>
          </a:p>
        </p:txBody>
      </p:sp>
    </p:spTree>
    <p:extLst>
      <p:ext uri="{BB962C8B-B14F-4D97-AF65-F5344CB8AC3E}">
        <p14:creationId xmlns:p14="http://schemas.microsoft.com/office/powerpoint/2010/main" val="1591244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a:t>Monday, 10/29</a:t>
            </a:r>
          </a:p>
        </p:txBody>
      </p:sp>
      <p:sp>
        <p:nvSpPr>
          <p:cNvPr id="34819" name="Rectangle 3"/>
          <p:cNvSpPr>
            <a:spLocks noGrp="1" noChangeArrowheads="1"/>
          </p:cNvSpPr>
          <p:nvPr>
            <p:ph type="body" idx="1"/>
          </p:nvPr>
        </p:nvSpPr>
        <p:spPr>
          <a:xfrm>
            <a:off x="0" y="1600200"/>
            <a:ext cx="8686800" cy="4525963"/>
          </a:xfrm>
        </p:spPr>
        <p:txBody>
          <a:bodyPr/>
          <a:lstStyle/>
          <a:p>
            <a:pPr>
              <a:buFontTx/>
              <a:buNone/>
            </a:pPr>
            <a:r>
              <a:rPr lang="en-US" sz="4100" b="1"/>
              <a:t>FROM MEMORY, ANSWER…</a:t>
            </a:r>
          </a:p>
          <a:p>
            <a:r>
              <a:rPr lang="en-US" sz="4100" b="1"/>
              <a:t>What are the 8 parts of speech?</a:t>
            </a:r>
          </a:p>
          <a:p>
            <a:r>
              <a:rPr lang="en-US" sz="4100" b="1"/>
              <a:t>Define </a:t>
            </a:r>
            <a:r>
              <a:rPr lang="en-US" sz="4100" b="1" i="1"/>
              <a:t>constitute</a:t>
            </a:r>
            <a:endParaRPr lang="en-US" sz="4100" b="1"/>
          </a:p>
          <a:p>
            <a:r>
              <a:rPr lang="en-US" sz="4100" b="1"/>
              <a:t>Journal - What constitutes a good weekend? </a:t>
            </a:r>
          </a:p>
          <a:p>
            <a:r>
              <a:rPr lang="en-US" sz="4100" b="1"/>
              <a:t>DOL – What is passive voice?  </a:t>
            </a:r>
          </a:p>
        </p:txBody>
      </p:sp>
    </p:spTree>
    <p:extLst>
      <p:ext uri="{BB962C8B-B14F-4D97-AF65-F5344CB8AC3E}">
        <p14:creationId xmlns:p14="http://schemas.microsoft.com/office/powerpoint/2010/main" val="296823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a:t>8 parts of speech</a:t>
            </a:r>
          </a:p>
        </p:txBody>
      </p:sp>
      <p:sp>
        <p:nvSpPr>
          <p:cNvPr id="36867" name="Rectangle 3"/>
          <p:cNvSpPr>
            <a:spLocks noGrp="1" noChangeArrowheads="1"/>
          </p:cNvSpPr>
          <p:nvPr>
            <p:ph type="body" idx="1"/>
          </p:nvPr>
        </p:nvSpPr>
        <p:spPr>
          <a:xfrm>
            <a:off x="457200" y="1143000"/>
            <a:ext cx="8229600" cy="5715000"/>
          </a:xfrm>
        </p:spPr>
        <p:txBody>
          <a:bodyPr/>
          <a:lstStyle/>
          <a:p>
            <a:pPr marL="609600" indent="-609600">
              <a:buFontTx/>
              <a:buAutoNum type="arabicPeriod"/>
            </a:pPr>
            <a:r>
              <a:rPr lang="en-US" b="1"/>
              <a:t>Noun</a:t>
            </a:r>
          </a:p>
          <a:p>
            <a:pPr marL="609600" indent="-609600">
              <a:buFontTx/>
              <a:buAutoNum type="arabicPeriod"/>
            </a:pPr>
            <a:r>
              <a:rPr lang="en-US" b="1"/>
              <a:t>Verb </a:t>
            </a:r>
          </a:p>
          <a:p>
            <a:pPr marL="609600" indent="-609600">
              <a:buFontTx/>
              <a:buAutoNum type="arabicPeriod"/>
            </a:pPr>
            <a:r>
              <a:rPr lang="en-US" b="1"/>
              <a:t>Adjective</a:t>
            </a:r>
          </a:p>
          <a:p>
            <a:pPr marL="609600" indent="-609600">
              <a:buFontTx/>
              <a:buAutoNum type="arabicPeriod"/>
            </a:pPr>
            <a:r>
              <a:rPr lang="en-US" b="1"/>
              <a:t>Adverb </a:t>
            </a:r>
          </a:p>
          <a:p>
            <a:pPr marL="609600" indent="-609600">
              <a:buFontTx/>
              <a:buAutoNum type="arabicPeriod"/>
            </a:pPr>
            <a:r>
              <a:rPr lang="en-US" b="1"/>
              <a:t>Pronoun </a:t>
            </a:r>
          </a:p>
          <a:p>
            <a:pPr marL="609600" indent="-609600">
              <a:buFontTx/>
              <a:buAutoNum type="arabicPeriod"/>
            </a:pPr>
            <a:r>
              <a:rPr lang="en-US" b="1"/>
              <a:t>Preposition </a:t>
            </a:r>
          </a:p>
          <a:p>
            <a:pPr marL="609600" indent="-609600">
              <a:buFontTx/>
              <a:buAutoNum type="arabicPeriod"/>
            </a:pPr>
            <a:r>
              <a:rPr lang="en-US" b="1"/>
              <a:t>Conjunction </a:t>
            </a:r>
          </a:p>
          <a:p>
            <a:pPr marL="609600" indent="-609600">
              <a:buFontTx/>
              <a:buAutoNum type="arabicPeriod"/>
            </a:pPr>
            <a:r>
              <a:rPr lang="en-US" b="1"/>
              <a:t>Interjection </a:t>
            </a:r>
          </a:p>
        </p:txBody>
      </p:sp>
    </p:spTree>
    <p:extLst>
      <p:ext uri="{BB962C8B-B14F-4D97-AF65-F5344CB8AC3E}">
        <p14:creationId xmlns:p14="http://schemas.microsoft.com/office/powerpoint/2010/main" val="4140587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1143000"/>
          </a:xfrm>
        </p:spPr>
        <p:txBody>
          <a:bodyPr/>
          <a:lstStyle/>
          <a:p>
            <a:r>
              <a:rPr lang="en-US"/>
              <a:t>Monday, 10/29</a:t>
            </a:r>
          </a:p>
        </p:txBody>
      </p:sp>
      <p:sp>
        <p:nvSpPr>
          <p:cNvPr id="35843" name="Rectangle 3"/>
          <p:cNvSpPr>
            <a:spLocks noGrp="1" noChangeArrowheads="1"/>
          </p:cNvSpPr>
          <p:nvPr>
            <p:ph type="body" idx="1"/>
          </p:nvPr>
        </p:nvSpPr>
        <p:spPr>
          <a:xfrm>
            <a:off x="457200" y="990600"/>
            <a:ext cx="8229600" cy="5867400"/>
          </a:xfrm>
        </p:spPr>
        <p:txBody>
          <a:bodyPr/>
          <a:lstStyle/>
          <a:p>
            <a:pPr>
              <a:lnSpc>
                <a:spcPct val="90000"/>
              </a:lnSpc>
            </a:pPr>
            <a:r>
              <a:rPr lang="en-US" sz="2400"/>
              <a:t>Noun, verb, adjective, adverb, pronoun, preposition, conjunction, &amp; interjection</a:t>
            </a:r>
          </a:p>
          <a:p>
            <a:pPr>
              <a:lnSpc>
                <a:spcPct val="90000"/>
              </a:lnSpc>
            </a:pPr>
            <a:r>
              <a:rPr lang="en-US" sz="2400"/>
              <a:t>Constitute – to be part of a whole </a:t>
            </a:r>
          </a:p>
          <a:p>
            <a:pPr>
              <a:lnSpc>
                <a:spcPct val="90000"/>
              </a:lnSpc>
            </a:pPr>
            <a:r>
              <a:rPr lang="en-US" sz="2400"/>
              <a:t>Journal – Discuss </a:t>
            </a:r>
          </a:p>
          <a:p>
            <a:pPr>
              <a:lnSpc>
                <a:spcPct val="90000"/>
              </a:lnSpc>
            </a:pPr>
            <a:r>
              <a:rPr lang="en-US" sz="2400"/>
              <a:t>Passive voice is used when the focus is on the action. It is not important or not known, however, who or what is performing the action. Example: My bike was stolen.</a:t>
            </a:r>
          </a:p>
          <a:p>
            <a:pPr>
              <a:lnSpc>
                <a:spcPct val="90000"/>
              </a:lnSpc>
            </a:pPr>
            <a:r>
              <a:rPr lang="en-US" sz="2400"/>
              <a:t>In the example above, the focus is on the fact that my bike was stolen. I do not know, however, who did it.</a:t>
            </a:r>
          </a:p>
          <a:p>
            <a:pPr>
              <a:lnSpc>
                <a:spcPct val="90000"/>
              </a:lnSpc>
            </a:pPr>
            <a:r>
              <a:rPr lang="en-US" sz="2400"/>
              <a:t>Sometimes a statement in passive is more polite than active voice, as the following example shows: Example: A mistake was made.</a:t>
            </a:r>
          </a:p>
          <a:p>
            <a:pPr>
              <a:lnSpc>
                <a:spcPct val="90000"/>
              </a:lnSpc>
            </a:pPr>
            <a:r>
              <a:rPr lang="en-US" sz="2400"/>
              <a:t>In this case, I focus on the fact that a mistake was made, but I do not blame anyone (e.g. You have made a mistake.).</a:t>
            </a:r>
          </a:p>
        </p:txBody>
      </p:sp>
    </p:spTree>
    <p:extLst>
      <p:ext uri="{BB962C8B-B14F-4D97-AF65-F5344CB8AC3E}">
        <p14:creationId xmlns:p14="http://schemas.microsoft.com/office/powerpoint/2010/main" val="3716505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p:txBody>
          <a:bodyPr/>
          <a:lstStyle/>
          <a:p>
            <a:r>
              <a:rPr lang="en-US" b="1"/>
              <a:t>Write 1 sentence in active voice. </a:t>
            </a:r>
          </a:p>
          <a:p>
            <a:pPr lvl="1"/>
            <a:r>
              <a:rPr lang="en-US" b="1"/>
              <a:t>Underline the verb and draw an arrow to “who” is doing the action.</a:t>
            </a:r>
          </a:p>
          <a:p>
            <a:r>
              <a:rPr lang="en-US" b="1"/>
              <a:t>Write 1 sentence in passive voice.</a:t>
            </a:r>
          </a:p>
          <a:p>
            <a:pPr lvl="1"/>
            <a:r>
              <a:rPr lang="en-US" b="1"/>
              <a:t>Underline the verb.</a:t>
            </a:r>
          </a:p>
          <a:p>
            <a:r>
              <a:rPr lang="en-US" b="1"/>
              <a:t>Journal – What regrets do you have?  </a:t>
            </a:r>
          </a:p>
        </p:txBody>
      </p:sp>
      <p:sp>
        <p:nvSpPr>
          <p:cNvPr id="38915" name="Rectangle 3"/>
          <p:cNvSpPr>
            <a:spLocks noGrp="1" noChangeArrowheads="1"/>
          </p:cNvSpPr>
          <p:nvPr>
            <p:ph type="title"/>
          </p:nvPr>
        </p:nvSpPr>
        <p:spPr/>
        <p:txBody>
          <a:bodyPr/>
          <a:lstStyle/>
          <a:p>
            <a:r>
              <a:rPr lang="en-US" b="1"/>
              <a:t>Tuesday, October 30</a:t>
            </a:r>
          </a:p>
        </p:txBody>
      </p:sp>
    </p:spTree>
    <p:extLst>
      <p:ext uri="{BB962C8B-B14F-4D97-AF65-F5344CB8AC3E}">
        <p14:creationId xmlns:p14="http://schemas.microsoft.com/office/powerpoint/2010/main" val="197927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r>
              <a:rPr lang="en-US" b="1"/>
              <a:t>Write 1 sentence in active voice.</a:t>
            </a:r>
          </a:p>
          <a:p>
            <a:pPr lvl="1"/>
            <a:r>
              <a:rPr lang="en-US" b="1"/>
              <a:t>Katie ate my lunch. </a:t>
            </a:r>
          </a:p>
          <a:p>
            <a:r>
              <a:rPr lang="en-US" b="1"/>
              <a:t>Write 1 sentence in passive voice.</a:t>
            </a:r>
          </a:p>
          <a:p>
            <a:pPr lvl="1"/>
            <a:r>
              <a:rPr lang="en-US" b="1"/>
              <a:t>My lunch was eaten. </a:t>
            </a:r>
          </a:p>
          <a:p>
            <a:pPr lvl="1">
              <a:buFontTx/>
              <a:buNone/>
            </a:pPr>
            <a:r>
              <a:rPr lang="en-US" b="1"/>
              <a:t>Journal – What regrets do you have?  </a:t>
            </a:r>
          </a:p>
          <a:p>
            <a:pPr lvl="1"/>
            <a:r>
              <a:rPr lang="en-US" b="1"/>
              <a:t>Grades as an underclassman/woman, dates, friendships, fights with parents, forgiveness, and etc.  </a:t>
            </a:r>
          </a:p>
        </p:txBody>
      </p:sp>
      <p:sp>
        <p:nvSpPr>
          <p:cNvPr id="37892" name="Rectangle 4"/>
          <p:cNvSpPr>
            <a:spLocks noGrp="1" noChangeArrowheads="1"/>
          </p:cNvSpPr>
          <p:nvPr>
            <p:ph type="title"/>
          </p:nvPr>
        </p:nvSpPr>
        <p:spPr/>
        <p:txBody>
          <a:bodyPr/>
          <a:lstStyle/>
          <a:p>
            <a:r>
              <a:rPr lang="en-US" b="1"/>
              <a:t>Tuesday, October 30</a:t>
            </a:r>
          </a:p>
        </p:txBody>
      </p:sp>
    </p:spTree>
    <p:extLst>
      <p:ext uri="{BB962C8B-B14F-4D97-AF65-F5344CB8AC3E}">
        <p14:creationId xmlns:p14="http://schemas.microsoft.com/office/powerpoint/2010/main" val="54774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a:t>DOL – Monday, 10/15</a:t>
            </a:r>
          </a:p>
        </p:txBody>
      </p:sp>
      <p:sp>
        <p:nvSpPr>
          <p:cNvPr id="13315" name="Rectangle 3"/>
          <p:cNvSpPr>
            <a:spLocks noGrp="1" noChangeArrowheads="1"/>
          </p:cNvSpPr>
          <p:nvPr>
            <p:ph type="body" idx="1"/>
          </p:nvPr>
        </p:nvSpPr>
        <p:spPr>
          <a:xfrm>
            <a:off x="457200" y="1600200"/>
            <a:ext cx="8229600" cy="3733800"/>
          </a:xfrm>
        </p:spPr>
        <p:txBody>
          <a:bodyPr/>
          <a:lstStyle/>
          <a:p>
            <a:r>
              <a:rPr lang="en-US" b="1"/>
              <a:t>Today I saw a man riding a motorcycle with a broken leg.</a:t>
            </a:r>
          </a:p>
        </p:txBody>
      </p:sp>
    </p:spTree>
    <p:extLst>
      <p:ext uri="{BB962C8B-B14F-4D97-AF65-F5344CB8AC3E}">
        <p14:creationId xmlns:p14="http://schemas.microsoft.com/office/powerpoint/2010/main" val="15559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M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912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a:t>Journal - Monday, 10/5</a:t>
            </a:r>
          </a:p>
        </p:txBody>
      </p:sp>
      <p:sp>
        <p:nvSpPr>
          <p:cNvPr id="6147" name="Rectangle 3"/>
          <p:cNvSpPr>
            <a:spLocks noGrp="1" noChangeArrowheads="1"/>
          </p:cNvSpPr>
          <p:nvPr>
            <p:ph type="body" idx="1"/>
          </p:nvPr>
        </p:nvSpPr>
        <p:spPr>
          <a:xfrm>
            <a:off x="457200" y="1600200"/>
            <a:ext cx="8229600" cy="2971800"/>
          </a:xfrm>
        </p:spPr>
        <p:txBody>
          <a:bodyPr/>
          <a:lstStyle/>
          <a:p>
            <a:pPr>
              <a:lnSpc>
                <a:spcPct val="90000"/>
              </a:lnSpc>
            </a:pPr>
            <a:r>
              <a:rPr lang="en-US" b="1"/>
              <a:t>In “The Great Gatsby” Daisy wants her daughter to grow up to be a </a:t>
            </a:r>
            <a:r>
              <a:rPr lang="en-US" b="1" i="1"/>
              <a:t>fool</a:t>
            </a:r>
            <a:r>
              <a:rPr lang="en-US" b="1"/>
              <a:t> in hopes that she will be protected from heartache.  What’s the ONE (1) most important lesson that you have learned from your parents/guardians?  </a:t>
            </a:r>
          </a:p>
        </p:txBody>
      </p:sp>
      <p:sp>
        <p:nvSpPr>
          <p:cNvPr id="6148" name="Rectangle 4"/>
          <p:cNvSpPr>
            <a:spLocks noChangeArrowheads="1"/>
          </p:cNvSpPr>
          <p:nvPr/>
        </p:nvSpPr>
        <p:spPr bwMode="auto">
          <a:xfrm>
            <a:off x="533400" y="5638800"/>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en-US" sz="3200" b="1"/>
              <a:t>10 lines, margin to margin in your journal. Don’t forget to date and title.</a:t>
            </a:r>
          </a:p>
        </p:txBody>
      </p:sp>
    </p:spTree>
    <p:extLst>
      <p:ext uri="{BB962C8B-B14F-4D97-AF65-F5344CB8AC3E}">
        <p14:creationId xmlns:p14="http://schemas.microsoft.com/office/powerpoint/2010/main" val="3167511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a:t>DOL – Tuesday, 10/16</a:t>
            </a:r>
          </a:p>
        </p:txBody>
      </p:sp>
      <p:sp>
        <p:nvSpPr>
          <p:cNvPr id="7171" name="Rectangle 3"/>
          <p:cNvSpPr>
            <a:spLocks noGrp="1" noChangeArrowheads="1"/>
          </p:cNvSpPr>
          <p:nvPr>
            <p:ph type="body" idx="1"/>
          </p:nvPr>
        </p:nvSpPr>
        <p:spPr>
          <a:xfrm>
            <a:off x="457200" y="1600200"/>
            <a:ext cx="8229600" cy="3733800"/>
          </a:xfrm>
        </p:spPr>
        <p:txBody>
          <a:bodyPr/>
          <a:lstStyle/>
          <a:p>
            <a:r>
              <a:rPr lang="en-US" b="1"/>
              <a:t>Using a semicolon isn’t hard I saw a party gorilla do it. </a:t>
            </a:r>
          </a:p>
        </p:txBody>
      </p:sp>
    </p:spTree>
    <p:extLst>
      <p:ext uri="{BB962C8B-B14F-4D97-AF65-F5344CB8AC3E}">
        <p14:creationId xmlns:p14="http://schemas.microsoft.com/office/powerpoint/2010/main" val="3495521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goril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918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t>DOL - Semicolons</a:t>
            </a:r>
          </a:p>
        </p:txBody>
      </p:sp>
      <p:sp>
        <p:nvSpPr>
          <p:cNvPr id="9219" name="Rectangle 3"/>
          <p:cNvSpPr>
            <a:spLocks noGrp="1" noChangeArrowheads="1"/>
          </p:cNvSpPr>
          <p:nvPr>
            <p:ph type="body" idx="1"/>
          </p:nvPr>
        </p:nvSpPr>
        <p:spPr>
          <a:xfrm>
            <a:off x="0" y="1600200"/>
            <a:ext cx="8686800" cy="3733800"/>
          </a:xfrm>
        </p:spPr>
        <p:txBody>
          <a:bodyPr/>
          <a:lstStyle/>
          <a:p>
            <a:r>
              <a:rPr lang="en-US" b="1">
                <a:hlinkClick r:id="rId2"/>
              </a:rPr>
              <a:t>http://theoatmeal.com/comics/semicolon</a:t>
            </a:r>
            <a:endParaRPr lang="en-US" b="1"/>
          </a:p>
          <a:p>
            <a:endParaRPr lang="en-US" b="1"/>
          </a:p>
        </p:txBody>
      </p:sp>
    </p:spTree>
    <p:extLst>
      <p:ext uri="{BB962C8B-B14F-4D97-AF65-F5344CB8AC3E}">
        <p14:creationId xmlns:p14="http://schemas.microsoft.com/office/powerpoint/2010/main" val="2236355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1143000"/>
          </a:xfrm>
        </p:spPr>
        <p:txBody>
          <a:bodyPr/>
          <a:lstStyle/>
          <a:p>
            <a:r>
              <a:rPr lang="en-US" b="1" dirty="0"/>
              <a:t>Red Ribbon Week – Monday </a:t>
            </a:r>
          </a:p>
        </p:txBody>
      </p:sp>
      <p:sp>
        <p:nvSpPr>
          <p:cNvPr id="15363" name="Rectangle 3"/>
          <p:cNvSpPr>
            <a:spLocks noGrp="1" noChangeArrowheads="1"/>
          </p:cNvSpPr>
          <p:nvPr>
            <p:ph type="body" idx="1"/>
          </p:nvPr>
        </p:nvSpPr>
        <p:spPr>
          <a:xfrm>
            <a:off x="0" y="1295400"/>
            <a:ext cx="9144000" cy="6096000"/>
          </a:xfrm>
        </p:spPr>
        <p:txBody>
          <a:bodyPr/>
          <a:lstStyle/>
          <a:p>
            <a:pPr>
              <a:lnSpc>
                <a:spcPct val="90000"/>
              </a:lnSpc>
            </a:pPr>
            <a:r>
              <a:rPr lang="en-US" b="1" dirty="0"/>
              <a:t>KICK DRUGS TO THE CURB!  Wear boots! </a:t>
            </a:r>
          </a:p>
          <a:p>
            <a:pPr>
              <a:lnSpc>
                <a:spcPct val="90000"/>
              </a:lnSpc>
            </a:pPr>
            <a:r>
              <a:rPr lang="en-US" b="1" dirty="0"/>
              <a:t>There is a heated debate in the country right now over the fact that medicinal marijuana should be legalized or not.  If MM is legalized, it will be available for prescription to terminal (dying) or chronic patients. Also, if the government controls the drugs, then the government gets the money.</a:t>
            </a:r>
          </a:p>
          <a:p>
            <a:pPr>
              <a:lnSpc>
                <a:spcPct val="90000"/>
              </a:lnSpc>
            </a:pPr>
            <a:r>
              <a:rPr lang="en-US" sz="4000" b="1" dirty="0"/>
              <a:t>WHAT’S YOUR TAKE ON LEGALIZING MARIJUANA FOR CHRONIC/TERMINAL PATIENTS?</a:t>
            </a:r>
          </a:p>
          <a:p>
            <a:pPr>
              <a:lnSpc>
                <a:spcPct val="90000"/>
              </a:lnSpc>
            </a:pPr>
            <a:endParaRPr lang="en-US" sz="4000" b="1" dirty="0"/>
          </a:p>
        </p:txBody>
      </p:sp>
    </p:spTree>
    <p:extLst>
      <p:ext uri="{BB962C8B-B14F-4D97-AF65-F5344CB8AC3E}">
        <p14:creationId xmlns:p14="http://schemas.microsoft.com/office/powerpoint/2010/main" val="2006046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1103</Words>
  <Application>Microsoft Office PowerPoint</Application>
  <PresentationFormat>On-screen Show (4:3)</PresentationFormat>
  <Paragraphs>118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Journals &amp; Daily Oral Language</vt:lpstr>
      <vt:lpstr>TGG Reading Calendar</vt:lpstr>
      <vt:lpstr>DOL – Monday, 10/15</vt:lpstr>
      <vt:lpstr>PowerPoint Presentation</vt:lpstr>
      <vt:lpstr>Journal - Monday, 10/5</vt:lpstr>
      <vt:lpstr>DOL – Tuesday, 10/16</vt:lpstr>
      <vt:lpstr>PowerPoint Presentation</vt:lpstr>
      <vt:lpstr>DOL - Semicolons</vt:lpstr>
      <vt:lpstr>Red Ribbon Week – Monday </vt:lpstr>
      <vt:lpstr>PowerPoint Presentation</vt:lpstr>
      <vt:lpstr>DOL</vt:lpstr>
      <vt:lpstr>DOL</vt:lpstr>
      <vt:lpstr>PowerPoint Presentation</vt:lpstr>
      <vt:lpstr>PowerPoint Presentation</vt:lpstr>
      <vt:lpstr>Journal – 10/22</vt:lpstr>
      <vt:lpstr>DOL – 10/22</vt:lpstr>
      <vt:lpstr>Journal – Friday, 10/26</vt:lpstr>
      <vt:lpstr>DOL</vt:lpstr>
      <vt:lpstr>I before E</vt:lpstr>
      <vt:lpstr>Dropping the Final E </vt:lpstr>
      <vt:lpstr>Changing a Final Y to I </vt:lpstr>
      <vt:lpstr>Doubling a Final Consonant </vt:lpstr>
      <vt:lpstr>Monday, 10/29</vt:lpstr>
      <vt:lpstr>8 parts of speech</vt:lpstr>
      <vt:lpstr>Monday, 10/29</vt:lpstr>
      <vt:lpstr>Tuesday, October 30</vt:lpstr>
      <vt:lpstr>Tuesday, October 30</vt:lpstr>
    </vt:vector>
  </TitlesOfParts>
  <Company>Madison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Journals &amp; Daily Oral Language</dc:title>
  <dc:creator>Russell, Robyn E.</dc:creator>
  <cp:lastModifiedBy>Russell, Robyn E.</cp:lastModifiedBy>
  <cp:revision>2</cp:revision>
  <dcterms:created xsi:type="dcterms:W3CDTF">2012-10-30T20:44:42Z</dcterms:created>
  <dcterms:modified xsi:type="dcterms:W3CDTF">2012-10-30T21:02:24Z</dcterms:modified>
</cp:coreProperties>
</file>